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60" r:id="rId2"/>
  </p:sldMasterIdLst>
  <p:notesMasterIdLst>
    <p:notesMasterId r:id="rId23"/>
  </p:notesMasterIdLst>
  <p:sldIdLst>
    <p:sldId id="266" r:id="rId3"/>
    <p:sldId id="283" r:id="rId4"/>
    <p:sldId id="359" r:id="rId5"/>
    <p:sldId id="366" r:id="rId6"/>
    <p:sldId id="262" r:id="rId7"/>
    <p:sldId id="360" r:id="rId8"/>
    <p:sldId id="258" r:id="rId9"/>
    <p:sldId id="270" r:id="rId10"/>
    <p:sldId id="271" r:id="rId11"/>
    <p:sldId id="275" r:id="rId12"/>
    <p:sldId id="368" r:id="rId13"/>
    <p:sldId id="369" r:id="rId14"/>
    <p:sldId id="276" r:id="rId15"/>
    <p:sldId id="277" r:id="rId16"/>
    <p:sldId id="278" r:id="rId17"/>
    <p:sldId id="279" r:id="rId18"/>
    <p:sldId id="370" r:id="rId19"/>
    <p:sldId id="371" r:id="rId20"/>
    <p:sldId id="372" r:id="rId21"/>
    <p:sldId id="265" r:id="rId22"/>
  </p:sldIdLst>
  <p:sldSz cx="12192000" cy="6858000"/>
  <p:notesSz cx="12344400" cy="73152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e Rosa Guimaraes" initials="ARG" lastIdx="1" clrIdx="0">
    <p:extLst>
      <p:ext uri="{19B8F6BF-5375-455C-9EA6-DF929625EA0E}">
        <p15:presenceInfo xmlns:p15="http://schemas.microsoft.com/office/powerpoint/2012/main" userId="S-1-5-21-4014191321-1209566790-1451955901-1400" providerId="AD"/>
      </p:ext>
    </p:extLst>
  </p:cmAuthor>
  <p:cmAuthor id="2" name="Caique Caluete" initials="CC" lastIdx="1" clrIdx="1">
    <p:extLst>
      <p:ext uri="{19B8F6BF-5375-455C-9EA6-DF929625EA0E}">
        <p15:presenceInfo xmlns:p15="http://schemas.microsoft.com/office/powerpoint/2012/main" userId="S-1-5-21-3266973742-1901450353-4129580272-11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472C4"/>
    <a:srgbClr val="ED7D31"/>
    <a:srgbClr val="70AD47"/>
    <a:srgbClr val="954ECA"/>
    <a:srgbClr val="7030A0"/>
    <a:srgbClr val="FFC000"/>
    <a:srgbClr val="CC00FF"/>
    <a:srgbClr val="A5A5A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91" autoAdjust="0"/>
  </p:normalViewPr>
  <p:slideViewPr>
    <p:cSldViewPr snapToGrid="0" snapToObjects="1">
      <p:cViewPr varScale="1">
        <p:scale>
          <a:sx n="80" d="100"/>
          <a:sy n="80" d="100"/>
        </p:scale>
        <p:origin x="61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sce\Desktop\Previnorte\Rentabilidade%20Acumulada%20-%20Todos%20os%20planos%20-%202001%20a%20Mar-2022%20(1)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R\investimentos$\1-%20INVESTIMENTOS%20(nova%20&#225;rvore%20de%20arquivos)\Relat&#243;rio%20Mensal%20de%20Investimentos\2022\Banco%20de%20dados%20rentabilidade%20-%20%20Apresenta&#231;&#227;o%20Trimestral%20-%20Mar&#231;o202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R\investimentos$\1-%20INVESTIMENTOS%20(nova%20&#225;rvore%20de%20arquivos)\Relat&#243;rio%20Mensal%20de%20Investimentos\2021\COMIT&#202;%20DE%20INVESTIMENTOS\16DEZ2021\Material%20de%20Apoio\Banco%20de%20dados%20rentabilidade%20Out2021t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R\investimentos$\1-%20INVESTIMENTOS%20(nova%20&#225;rvore%20de%20arquivos)\Relat&#243;rio%20Mensal%20de%20Investimentos\2022\Banco%20de%20dados%20rentabilidade%20-%20%20Apresenta&#231;&#227;o%20Trimestral%20-%20Mar&#231;o2022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antares\Middle\Confidencial\EFPC\ACC%20-%20Apresenta&#231;&#227;o%20da%20Carteira%20Consolidada\PREVINORTE\BANCO%20DE%20DADOS%20RENTABILIDADE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R\investimentos$\1-%20INVESTIMENTOS%20(nova%20&#225;rvore%20de%20arquivos)\Relat&#243;rio%20Mensal%20de%20Investimentos\2022\Banco%20de%20dados%20rentabilidade%20-%20%20Apresenta&#231;&#227;o%20Trimestral%20-%20Mar&#231;o2022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sce\Desktop\Previnorte\Rentabilidade%20Acumulada%20-%20Todos%20os%20planos%20-%202001%20a%20Mar-2022%20(1)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sce\Desktop\Previnorte\Rentabilidade%20Acumulada%20-%20Todos%20os%20planos%20-%202001%20a%20Mar-2022%20(1)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R\investimentos$\1-%20INVESTIMENTOS%20(nova%20&#225;rvore%20de%20arquivos)\Relat&#243;rio%20Mensal%20de%20Investimentos\2022\Banco%20de%20dados%20rentabilidade%20-%20%20Apresenta&#231;&#227;o%20Trimestral%20-%20Mar&#231;o202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sce\Desktop\Previnorte\Rentabilidade%20Acumulada%20-%20Todos%20os%20planos%20-%202001%20a%20Mar-2022%20(1)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R\investimentos$\1-%20INVESTIMENTOS%20(nova%20&#225;rvore%20de%20arquivos)\Relat&#243;rio%20Mensal%20de%20Investimentos\2022\Banco%20de%20dados%20rentabilidade%20-%20%20Apresenta&#231;&#227;o%20Trimestral%20-%20Mar&#231;o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R\investimentos$\1-%20INVESTIMENTOS%20(nova%20&#225;rvore%20de%20arquivos)\Relat&#243;rio%20Mensal%20de%20Investimentos\2022\Banco%20de%20dados%20rentabilidade%20-%20%20Apresenta&#231;&#227;o%20Trimestral%20-%20Mar&#231;o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R\investimentos$\1-%20INVESTIMENTOS%20(nova%20&#225;rvore%20de%20arquivos)\Relat&#243;rio%20Mensal%20de%20Investimentos\2022\Banco%20de%20dados%20rentabilidade%20-%20%20Apresenta&#231;&#227;o%20Trimestral%20-%20Mar&#231;o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R\investimentos$\1-%20INVESTIMENTOS%20(nova%20&#225;rvore%20de%20arquivos)\Relat&#243;rio%20Mensal%20de%20Investimentos\2022\Banco%20de%20dados%20rentabilidade%20-%20%20Apresenta&#231;&#227;o%20Trimestral%20-%20Mar&#231;o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TR\investimentos$\1-%20INVESTIMENTOS%20(nova%20&#225;rvore%20de%20arquivos)\Relat&#243;rio%20Mensal%20de%20Investimentos\2022\Banco%20de%20dados%20rentabilidade%20-%20%20Apresenta&#231;&#227;o%20Trimestral%20-%20Mar&#231;o202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sce\Desktop\Previnorte\Rentabilidade%20Acumulada%20-%20Todos%20os%20planos%20-%202001%20a%20Mar-2022%20(1)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sce\Desktop\Previnorte\Rentabilidade%20Acumulada%20-%20Todos%20os%20planos%20-%202001%20a%20Mar-2022%20(1)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AE-4753-AEB4-C15B5F5B00F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AE-4753-AEB4-C15B5F5B00F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BAE-4753-AEB4-C15B5F5B00F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BAE-4753-AEB4-C15B5F5B00F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BAE-4753-AEB4-C15B5F5B00F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4BAE-4753-AEB4-C15B5F5B00F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4BAE-4753-AEB4-C15B5F5B00F9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4BAE-4753-AEB4-C15B5F5B00F9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4BAE-4753-AEB4-C15B5F5B00F9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4BAE-4753-AEB4-C15B5F5B00F9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4BAE-4753-AEB4-C15B5F5B00F9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4BAE-4753-AEB4-C15B5F5B00F9}"/>
              </c:ext>
            </c:extLst>
          </c:dPt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4BAE-4753-AEB4-C15B5F5B00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'COMDINHEIRO-Aditus'!$A$2:$A$13</c:f>
              <c:strCache>
                <c:ptCount val="12"/>
                <c:pt idx="0">
                  <c:v>CDI</c:v>
                </c:pt>
                <c:pt idx="1">
                  <c:v>IBOVESPA</c:v>
                </c:pt>
                <c:pt idx="2">
                  <c:v>IMA-B</c:v>
                </c:pt>
                <c:pt idx="3">
                  <c:v>IMA-B 5</c:v>
                </c:pt>
                <c:pt idx="4">
                  <c:v>IMA-B 5+</c:v>
                </c:pt>
                <c:pt idx="5">
                  <c:v>IRF-M</c:v>
                </c:pt>
                <c:pt idx="6">
                  <c:v>IRF-M 1</c:v>
                </c:pt>
                <c:pt idx="7">
                  <c:v>IPCA</c:v>
                </c:pt>
                <c:pt idx="8">
                  <c:v>INPC</c:v>
                </c:pt>
                <c:pt idx="9">
                  <c:v>IPCA + 4.5% a.a</c:v>
                </c:pt>
                <c:pt idx="10">
                  <c:v>IPCA + 5.5% a.a</c:v>
                </c:pt>
                <c:pt idx="11">
                  <c:v>MSCI WORLD (BRL)</c:v>
                </c:pt>
              </c:strCache>
            </c:strRef>
          </c:cat>
          <c:val>
            <c:numRef>
              <c:f>'COMDINHEIRO-Aditus'!$B$2:$B$13</c:f>
              <c:numCache>
                <c:formatCode>0.00%</c:formatCode>
                <c:ptCount val="12"/>
                <c:pt idx="0">
                  <c:v>2.4199999999999999E-2</c:v>
                </c:pt>
                <c:pt idx="1">
                  <c:v>0.14480000000000001</c:v>
                </c:pt>
                <c:pt idx="2">
                  <c:v>2.87E-2</c:v>
                </c:pt>
                <c:pt idx="3">
                  <c:v>3.8100000000000002E-2</c:v>
                </c:pt>
                <c:pt idx="4">
                  <c:v>1.9099999999999999E-2</c:v>
                </c:pt>
                <c:pt idx="5">
                  <c:v>1.35E-2</c:v>
                </c:pt>
                <c:pt idx="6">
                  <c:v>2.2800000000000001E-2</c:v>
                </c:pt>
                <c:pt idx="7">
                  <c:v>3.2000000000000001E-2</c:v>
                </c:pt>
                <c:pt idx="8">
                  <c:v>3.4200000000000001E-2</c:v>
                </c:pt>
                <c:pt idx="9">
                  <c:v>4.3200000000000002E-2</c:v>
                </c:pt>
                <c:pt idx="10">
                  <c:v>4.5699999999999998E-2</c:v>
                </c:pt>
                <c:pt idx="11">
                  <c:v>-0.19789999999999999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4BAE-4753-AEB4-C15B5F5B00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1075784"/>
        <c:axId val="481083000"/>
      </c:barChart>
      <c:catAx>
        <c:axId val="48107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81083000"/>
        <c:crosses val="autoZero"/>
        <c:auto val="1"/>
        <c:lblAlgn val="ctr"/>
        <c:lblOffset val="100"/>
        <c:noMultiLvlLbl val="0"/>
      </c:catAx>
      <c:valAx>
        <c:axId val="481083000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481075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>
          <a:latin typeface="Montserrat" panose="00000500000000000000" pitchFamily="2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954725420493473E-2"/>
          <c:y val="0.140346262878042"/>
          <c:w val="0.81863370589027407"/>
          <c:h val="0.64288140376624947"/>
        </c:manualLayout>
      </c:layout>
      <c:lineChart>
        <c:grouping val="standard"/>
        <c:varyColors val="0"/>
        <c:ser>
          <c:idx val="1"/>
          <c:order val="0"/>
          <c:tx>
            <c:strRef>
              <c:f>'RRE03-A'!$D$34</c:f>
              <c:strCache>
                <c:ptCount val="1"/>
                <c:pt idx="0">
                  <c:v>Meta Atuarial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1"/>
              <c:layout>
                <c:manualLayout>
                  <c:x val="-6.7822795842710712E-3"/>
                  <c:y val="-8.7255607120609192E-3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30-446B-86BF-CA77A949D8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'RRE03-A'!$C$35:$C$56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'RRE03-A'!$E$35:$E$56</c:f>
              <c:numCache>
                <c:formatCode>0.00%</c:formatCode>
                <c:ptCount val="22"/>
                <c:pt idx="0">
                  <c:v>0.16008267771366214</c:v>
                </c:pt>
                <c:pt idx="1">
                  <c:v>0.41094378527810016</c:v>
                </c:pt>
                <c:pt idx="2">
                  <c:v>0.65090196288964597</c:v>
                </c:pt>
                <c:pt idx="3">
                  <c:v>0.85728466738378106</c:v>
                </c:pt>
                <c:pt idx="4">
                  <c:v>1.0680901404604461</c:v>
                </c:pt>
                <c:pt idx="5">
                  <c:v>1.2538505385548322</c:v>
                </c:pt>
                <c:pt idx="6">
                  <c:v>1.5122557064397801</c:v>
                </c:pt>
                <c:pt idx="7">
                  <c:v>1.8355914260539961</c:v>
                </c:pt>
                <c:pt idx="8">
                  <c:v>2.1293760577821819</c:v>
                </c:pt>
                <c:pt idx="9">
                  <c:v>2.5233645034569587</c:v>
                </c:pt>
                <c:pt idx="10">
                  <c:v>2.952510299978016</c:v>
                </c:pt>
                <c:pt idx="11">
                  <c:v>3.4386690668753115</c:v>
                </c:pt>
                <c:pt idx="12">
                  <c:v>3.9433457397790344</c:v>
                </c:pt>
                <c:pt idx="13">
                  <c:v>4.5400075705703635</c:v>
                </c:pt>
                <c:pt idx="14">
                  <c:v>5.5039688878496067</c:v>
                </c:pt>
                <c:pt idx="15">
                  <c:v>6.287697138835485</c:v>
                </c:pt>
                <c:pt idx="16">
                  <c:v>6.8473922790980497</c:v>
                </c:pt>
                <c:pt idx="17">
                  <c:v>7.547379670393596</c:v>
                </c:pt>
                <c:pt idx="18">
                  <c:v>8.3901513058944044</c:v>
                </c:pt>
                <c:pt idx="19">
                  <c:v>9.3967755258862837</c:v>
                </c:pt>
                <c:pt idx="20">
                  <c:v>11.025950250792665</c:v>
                </c:pt>
                <c:pt idx="21">
                  <c:v>11.588764722529762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30-446B-86BF-CA77A949D81F}"/>
            </c:ext>
          </c:extLst>
        </c:ser>
        <c:ser>
          <c:idx val="2"/>
          <c:order val="1"/>
          <c:tx>
            <c:strRef>
              <c:f>'RRE03-A'!$F$34</c:f>
              <c:strCache>
                <c:ptCount val="1"/>
                <c:pt idx="0">
                  <c:v>Roraima 03-A</c:v>
                </c:pt>
              </c:strCache>
            </c:strRef>
          </c:tx>
          <c:spPr>
            <a:ln w="34925" cap="rnd">
              <a:solidFill>
                <a:schemeClr val="tx2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1"/>
              <c:layout>
                <c:manualLayout>
                  <c:x val="-1.306008090914337E-2"/>
                  <c:y val="-1.5694170657761179E-2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30-446B-86BF-CA77A949D8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'RRE03-A'!$C$35:$C$56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'RRE03-A'!$G$35:$G$56</c:f>
              <c:numCache>
                <c:formatCode>0.00%</c:formatCode>
                <c:ptCount val="22"/>
                <c:pt idx="0">
                  <c:v>0.1066849355204329</c:v>
                </c:pt>
                <c:pt idx="1">
                  <c:v>0.33428152839327785</c:v>
                </c:pt>
                <c:pt idx="2">
                  <c:v>0.63477462253207229</c:v>
                </c:pt>
                <c:pt idx="3">
                  <c:v>0.94309311634162118</c:v>
                </c:pt>
                <c:pt idx="4">
                  <c:v>1.2346323069396354</c:v>
                </c:pt>
                <c:pt idx="5">
                  <c:v>1.5678096407690778</c:v>
                </c:pt>
                <c:pt idx="6">
                  <c:v>1.9718265975105513</c:v>
                </c:pt>
                <c:pt idx="7">
                  <c:v>2.3496517191026709</c:v>
                </c:pt>
                <c:pt idx="8">
                  <c:v>2.925727046566001</c:v>
                </c:pt>
                <c:pt idx="9">
                  <c:v>3.4227240906612568</c:v>
                </c:pt>
                <c:pt idx="10">
                  <c:v>3.9676036986307235</c:v>
                </c:pt>
                <c:pt idx="11">
                  <c:v>4.621340345370526</c:v>
                </c:pt>
                <c:pt idx="12">
                  <c:v>5.2987118569876746</c:v>
                </c:pt>
                <c:pt idx="13">
                  <c:v>6.0929794221538209</c:v>
                </c:pt>
                <c:pt idx="14">
                  <c:v>7.2179259585074167</c:v>
                </c:pt>
                <c:pt idx="15">
                  <c:v>8.3076229406055013</c:v>
                </c:pt>
                <c:pt idx="16">
                  <c:v>9.1648550134352682</c:v>
                </c:pt>
                <c:pt idx="17">
                  <c:v>10.226065876837911</c:v>
                </c:pt>
                <c:pt idx="18">
                  <c:v>11.316116873478872</c:v>
                </c:pt>
                <c:pt idx="19">
                  <c:v>12.484916364772017</c:v>
                </c:pt>
                <c:pt idx="20">
                  <c:v>14.148955044184884</c:v>
                </c:pt>
                <c:pt idx="21">
                  <c:v>14.751883454943444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E30-446B-86BF-CA77A949D81F}"/>
            </c:ext>
          </c:extLst>
        </c:ser>
        <c:ser>
          <c:idx val="0"/>
          <c:order val="2"/>
          <c:tx>
            <c:strRef>
              <c:f>'RRE03-A'!$H$34</c:f>
              <c:strCache>
                <c:ptCount val="1"/>
                <c:pt idx="0">
                  <c:v>CDI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1"/>
              <c:layout>
                <c:manualLayout>
                  <c:x val="-3.2363657348001746E-4"/>
                  <c:y val="-4.5513989465909106E-3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30-446B-86BF-CA77A949D8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'RRE03-A'!$C$35:$C$56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'RRE03-A'!$I$35:$I$56</c:f>
              <c:numCache>
                <c:formatCode>0.00%</c:formatCode>
                <c:ptCount val="22"/>
                <c:pt idx="0">
                  <c:v>9.7502999999999992E-2</c:v>
                </c:pt>
                <c:pt idx="1">
                  <c:v>0.20589349378299993</c:v>
                </c:pt>
                <c:pt idx="2">
                  <c:v>0.35516381401743469</c:v>
                </c:pt>
                <c:pt idx="3">
                  <c:v>0.51520866045289382</c:v>
                </c:pt>
                <c:pt idx="4">
                  <c:v>0.74294452211896389</c:v>
                </c:pt>
                <c:pt idx="5">
                  <c:v>1.0739296868693549</c:v>
                </c:pt>
                <c:pt idx="6">
                  <c:v>1.4088693312987557</c:v>
                </c:pt>
                <c:pt idx="7">
                  <c:v>1.9691723377588466</c:v>
                </c:pt>
                <c:pt idx="8">
                  <c:v>2.5362842542707864</c:v>
                </c:pt>
                <c:pt idx="9">
                  <c:v>3.1470005449833511</c:v>
                </c:pt>
                <c:pt idx="10">
                  <c:v>3.6272232080924232</c:v>
                </c:pt>
                <c:pt idx="11">
                  <c:v>4.0159099575721866</c:v>
                </c:pt>
                <c:pt idx="12">
                  <c:v>4.4201923001525047</c:v>
                </c:pt>
                <c:pt idx="13">
                  <c:v>5.0066571070290058</c:v>
                </c:pt>
                <c:pt idx="14">
                  <c:v>5.8018544148001467</c:v>
                </c:pt>
                <c:pt idx="15">
                  <c:v>6.7539915994927009</c:v>
                </c:pt>
                <c:pt idx="16">
                  <c:v>7.5255137636422234</c:v>
                </c:pt>
                <c:pt idx="17">
                  <c:v>8.0728517472680537</c:v>
                </c:pt>
                <c:pt idx="18">
                  <c:v>8.6145009965799577</c:v>
                </c:pt>
                <c:pt idx="19">
                  <c:v>8.8808226741852234</c:v>
                </c:pt>
                <c:pt idx="20">
                  <c:v>9.3155788718493735</c:v>
                </c:pt>
                <c:pt idx="21">
                  <c:v>9.5652158805481289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E30-446B-86BF-CA77A949D81F}"/>
            </c:ext>
          </c:extLst>
        </c:ser>
        <c:ser>
          <c:idx val="3"/>
          <c:order val="3"/>
          <c:tx>
            <c:strRef>
              <c:f>'RRE03-A'!$J$34</c:f>
              <c:strCache>
                <c:ptCount val="1"/>
                <c:pt idx="0">
                  <c:v>Prev. Aberta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E30-446B-86BF-CA77A949D81F}"/>
                </c:ext>
              </c:extLst>
            </c:dLbl>
            <c:dLbl>
              <c:idx val="21"/>
              <c:layout>
                <c:manualLayout>
                  <c:x val="-3.2689204220965936E-3"/>
                  <c:y val="5.1174450498468879E-3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30-446B-86BF-CA77A949D8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'RRE03-A'!$C$35:$C$56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'RRE03-A'!$K$35:$K$56</c:f>
              <c:numCache>
                <c:formatCode>0.00%</c:formatCode>
                <c:ptCount val="22"/>
                <c:pt idx="0">
                  <c:v>1.7800000000000038E-2</c:v>
                </c:pt>
                <c:pt idx="1">
                  <c:v>0.17240032619852497</c:v>
                </c:pt>
                <c:pt idx="2">
                  <c:v>0.47802103457145617</c:v>
                </c:pt>
                <c:pt idx="3">
                  <c:v>0.67891034014464857</c:v>
                </c:pt>
                <c:pt idx="4">
                  <c:v>0.95920501708713979</c:v>
                </c:pt>
                <c:pt idx="5">
                  <c:v>1.2419266596992724</c:v>
                </c:pt>
                <c:pt idx="6">
                  <c:v>1.5129215004940537</c:v>
                </c:pt>
                <c:pt idx="7">
                  <c:v>1.4857105970297138</c:v>
                </c:pt>
                <c:pt idx="8">
                  <c:v>1.8638984362907709</c:v>
                </c:pt>
                <c:pt idx="9">
                  <c:v>2.0827219145499676</c:v>
                </c:pt>
                <c:pt idx="10">
                  <c:v>2.2581534922774202</c:v>
                </c:pt>
                <c:pt idx="11">
                  <c:v>2.5900597291118492</c:v>
                </c:pt>
                <c:pt idx="12">
                  <c:v>2.5431346394887204</c:v>
                </c:pt>
                <c:pt idx="13">
                  <c:v>2.7762112711517317</c:v>
                </c:pt>
                <c:pt idx="14">
                  <c:v>2.9788194790006894</c:v>
                </c:pt>
                <c:pt idx="15">
                  <c:v>3.669232199688313</c:v>
                </c:pt>
                <c:pt idx="16">
                  <c:v>4.18421575096606</c:v>
                </c:pt>
                <c:pt idx="17">
                  <c:v>4.5294166884679976</c:v>
                </c:pt>
                <c:pt idx="18">
                  <c:v>5.1056209354014799</c:v>
                </c:pt>
                <c:pt idx="19">
                  <c:v>5.3088746138502279</c:v>
                </c:pt>
                <c:pt idx="20">
                  <c:v>5.2274901313315594</c:v>
                </c:pt>
                <c:pt idx="21">
                  <c:v>5.4666257523746911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6E30-446B-86BF-CA77A949D81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4044816"/>
        <c:axId val="454045144"/>
        <c:extLst/>
      </c:lineChart>
      <c:catAx>
        <c:axId val="45404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54045144"/>
        <c:crosses val="autoZero"/>
        <c:auto val="1"/>
        <c:lblAlgn val="ctr"/>
        <c:lblOffset val="100"/>
        <c:noMultiLvlLbl val="0"/>
      </c:catAx>
      <c:valAx>
        <c:axId val="4540451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5404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Montserrat" panose="00000500000000000000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29083082339415E-2"/>
          <c:y val="0"/>
          <c:w val="0.79407121791435065"/>
          <c:h val="0.91829155060352829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481-4C48-9027-505A3F4E100E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481-4C48-9027-505A3F4E100E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FF0000"/>
                      </a:solidFill>
                      <a:latin typeface="Montserra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481-4C48-9027-505A3F4E100E}"/>
                </c:ext>
              </c:extLst>
            </c:dLbl>
            <c:dLbl>
              <c:idx val="6"/>
              <c:layout>
                <c:manualLayout>
                  <c:x val="0"/>
                  <c:y val="3.7140204271123491E-3"/>
                </c:manualLayout>
              </c:layout>
              <c:tx>
                <c:rich>
                  <a:bodyPr/>
                  <a:lstStyle/>
                  <a:p>
                    <a:fld id="{0B277541-D647-47F5-B681-84CD0C81C78E}" type="VALUE">
                      <a:rPr lang="en-US">
                        <a:solidFill>
                          <a:schemeClr val="tx2"/>
                        </a:solidFill>
                      </a:rPr>
                      <a:pPr/>
                      <a:t>[VALOR]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481-4C48-9027-505A3F4E10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Montserra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'PLANOS CD'!$G$3:$G$11</c:f>
              <c:strCache>
                <c:ptCount val="9"/>
                <c:pt idx="0">
                  <c:v>CDI</c:v>
                </c:pt>
                <c:pt idx="1">
                  <c:v>IPCA + 4.2% a.a.</c:v>
                </c:pt>
                <c:pt idx="2">
                  <c:v>Consolidado</c:v>
                </c:pt>
                <c:pt idx="3">
                  <c:v>Operações com Participantes</c:v>
                </c:pt>
                <c:pt idx="4">
                  <c:v>Imobiliário</c:v>
                </c:pt>
                <c:pt idx="5">
                  <c:v>Exterior</c:v>
                </c:pt>
                <c:pt idx="6">
                  <c:v>Estruturado</c:v>
                </c:pt>
                <c:pt idx="7">
                  <c:v>Renda Variável</c:v>
                </c:pt>
                <c:pt idx="8">
                  <c:v>Renda Fixa</c:v>
                </c:pt>
              </c:strCache>
            </c:strRef>
          </c:cat>
          <c:val>
            <c:numRef>
              <c:f>'PLANOS CD'!$H$3:$H$11</c:f>
              <c:numCache>
                <c:formatCode>0.00%</c:formatCode>
                <c:ptCount val="9"/>
                <c:pt idx="0">
                  <c:v>2.4199999999999999E-2</c:v>
                </c:pt>
                <c:pt idx="1">
                  <c:v>4.2700000000000002E-2</c:v>
                </c:pt>
                <c:pt idx="2">
                  <c:v>1.95E-2</c:v>
                </c:pt>
                <c:pt idx="3">
                  <c:v>4.0300000000000002E-2</c:v>
                </c:pt>
                <c:pt idx="4">
                  <c:v>1.0800000000000001E-2</c:v>
                </c:pt>
                <c:pt idx="5">
                  <c:v>-0.24</c:v>
                </c:pt>
                <c:pt idx="6">
                  <c:v>0.1079</c:v>
                </c:pt>
                <c:pt idx="7">
                  <c:v>7.1300000000000002E-2</c:v>
                </c:pt>
                <c:pt idx="8">
                  <c:v>2.5899999999999999E-2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481-4C48-9027-505A3F4E1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4462856"/>
        <c:axId val="644465808"/>
      </c:barChart>
      <c:catAx>
        <c:axId val="644462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44465808"/>
        <c:crosses val="autoZero"/>
        <c:auto val="1"/>
        <c:lblAlgn val="ctr"/>
        <c:lblOffset val="100"/>
        <c:noMultiLvlLbl val="0"/>
      </c:catAx>
      <c:valAx>
        <c:axId val="644465808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644462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24095615883314E-2"/>
          <c:y val="5.5443198890558189E-2"/>
          <c:w val="0.43072138994979647"/>
          <c:h val="0.77304585881503873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3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086-4133-B301-1FAB942EFE4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086-4133-B301-1FAB942EFE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086-4133-B301-1FAB942EFE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086-4133-B301-1FAB942EFE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086-4133-B301-1FAB942EFE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086-4133-B301-1FAB942EFE42}"/>
              </c:ext>
            </c:extLst>
          </c:dPt>
          <c:dLbls>
            <c:dLbl>
              <c:idx val="0"/>
              <c:layout>
                <c:manualLayout>
                  <c:x val="6.1855670103092786E-2"/>
                  <c:y val="0.1444043321299639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86-4133-B301-1FAB942EFE42}"/>
                </c:ext>
              </c:extLst>
            </c:dLbl>
            <c:dLbl>
              <c:idx val="1"/>
              <c:layout>
                <c:manualLayout>
                  <c:x val="-9.6261763453139276E-2"/>
                  <c:y val="5.937836824317146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86-4133-B301-1FAB942EFE42}"/>
                </c:ext>
              </c:extLst>
            </c:dLbl>
            <c:dLbl>
              <c:idx val="2"/>
              <c:layout>
                <c:manualLayout>
                  <c:x val="-9.3928980526918671E-2"/>
                  <c:y val="-0.11567829021372328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86-4133-B301-1FAB942EFE42}"/>
                </c:ext>
              </c:extLst>
            </c:dLbl>
            <c:dLbl>
              <c:idx val="3"/>
              <c:layout>
                <c:manualLayout>
                  <c:x val="-8.9347079037800689E-2"/>
                  <c:y val="-0.14921784776902888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86-4133-B301-1FAB942EFE42}"/>
                </c:ext>
              </c:extLst>
            </c:dLbl>
            <c:dLbl>
              <c:idx val="4"/>
              <c:layout>
                <c:manualLayout>
                  <c:x val="-5.0400916380297825E-2"/>
                  <c:y val="-0.1635549306336708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086-4133-B301-1FAB942EFE42}"/>
                </c:ext>
              </c:extLst>
            </c:dLbl>
            <c:dLbl>
              <c:idx val="5"/>
              <c:layout>
                <c:manualLayout>
                  <c:x val="2.9782359679266894E-2"/>
                  <c:y val="-0.15238095238095239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86-4133-B301-1FAB942EFE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Montserra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'PLANOS CD'!$B$6:$B$11</c:f>
              <c:strCache>
                <c:ptCount val="6"/>
                <c:pt idx="0">
                  <c:v>Renda Fixa R$ 1.93 bi</c:v>
                </c:pt>
                <c:pt idx="1">
                  <c:v>Renda Variável R$ 424,25 mi</c:v>
                </c:pt>
                <c:pt idx="2">
                  <c:v>Estruturado R$ 431,70 mi</c:v>
                </c:pt>
                <c:pt idx="3">
                  <c:v>Imobiliário R$ 35,25 mi</c:v>
                </c:pt>
                <c:pt idx="4">
                  <c:v>Operações com Participantes R$ 82,98 mi</c:v>
                </c:pt>
                <c:pt idx="5">
                  <c:v>Exterior R$ 201,11 mi</c:v>
                </c:pt>
              </c:strCache>
            </c:strRef>
          </c:cat>
          <c:val>
            <c:numRef>
              <c:f>'PLANOS CD'!$C$6:$C$11</c:f>
              <c:numCache>
                <c:formatCode>0.00%</c:formatCode>
                <c:ptCount val="6"/>
                <c:pt idx="0">
                  <c:v>0.622</c:v>
                </c:pt>
                <c:pt idx="1">
                  <c:v>0.13650000000000001</c:v>
                </c:pt>
                <c:pt idx="2">
                  <c:v>0.1389</c:v>
                </c:pt>
                <c:pt idx="3">
                  <c:v>1.1299999999999999E-2</c:v>
                </c:pt>
                <c:pt idx="4">
                  <c:v>2.6700000000000002E-2</c:v>
                </c:pt>
                <c:pt idx="5">
                  <c:v>3.8174617921675043E-2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086-4133-B301-1FAB942EFE4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277719151085504"/>
          <c:y val="5.4667841610051442E-2"/>
          <c:w val="0.41347692363196858"/>
          <c:h val="0.94533215838994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Montserra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084028040723685E-2"/>
          <c:y val="5.9072637437642551E-2"/>
          <c:w val="0.44309170912459472"/>
          <c:h val="0.78007057562008497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D3E-434C-9FF3-584141962A8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D3E-434C-9FF3-584141962A8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D3E-434C-9FF3-584141962A8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D3E-434C-9FF3-584141962A8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D3E-434C-9FF3-584141962A8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D3E-434C-9FF3-584141962A8B}"/>
              </c:ext>
            </c:extLst>
          </c:dPt>
          <c:dLbls>
            <c:dLbl>
              <c:idx val="0"/>
              <c:layout>
                <c:manualLayout>
                  <c:x val="6.0083536181202678E-2"/>
                  <c:y val="0.2230163398979744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3E-434C-9FF3-584141962A8B}"/>
                </c:ext>
              </c:extLst>
            </c:dLbl>
            <c:dLbl>
              <c:idx val="1"/>
              <c:layout>
                <c:manualLayout>
                  <c:x val="-0.10941582260690766"/>
                  <c:y val="6.3217309879590858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3E-434C-9FF3-584141962A8B}"/>
                </c:ext>
              </c:extLst>
            </c:dLbl>
            <c:dLbl>
              <c:idx val="2"/>
              <c:layout>
                <c:manualLayout>
                  <c:x val="-7.8431372549019621E-2"/>
                  <c:y val="-0.1035598353643247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3E-434C-9FF3-584141962A8B}"/>
                </c:ext>
              </c:extLst>
            </c:dLbl>
            <c:dLbl>
              <c:idx val="3"/>
              <c:layout>
                <c:manualLayout>
                  <c:x val="-5.3921568627451004E-2"/>
                  <c:y val="-0.1251348010652257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3E-434C-9FF3-584141962A8B}"/>
                </c:ext>
              </c:extLst>
            </c:dLbl>
            <c:dLbl>
              <c:idx val="4"/>
              <c:layout>
                <c:manualLayout>
                  <c:x val="-1.4705882352941176E-2"/>
                  <c:y val="-0.1510247599063069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3E-434C-9FF3-584141962A8B}"/>
                </c:ext>
              </c:extLst>
            </c:dLbl>
            <c:dLbl>
              <c:idx val="5"/>
              <c:layout>
                <c:manualLayout>
                  <c:x val="9.8039215686274508E-3"/>
                  <c:y val="-0.1672622549234808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3E-434C-9FF3-584141962A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Montserra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'PLANOS CD'!$B$36:$B$41</c:f>
              <c:strCache>
                <c:ptCount val="6"/>
                <c:pt idx="0">
                  <c:v>Renda Fixa R$ 237,18 mi</c:v>
                </c:pt>
                <c:pt idx="1">
                  <c:v>Renda Variável R$ 45,28 mi</c:v>
                </c:pt>
                <c:pt idx="2">
                  <c:v>Estruturado R$ 57,46 mi</c:v>
                </c:pt>
                <c:pt idx="3">
                  <c:v>Imobiliário  R$ 2,12 mi</c:v>
                </c:pt>
                <c:pt idx="4">
                  <c:v>Operações com Participantes R$ 28,32  mi</c:v>
                </c:pt>
                <c:pt idx="5">
                  <c:v>Exterior R$ 22,86 mi</c:v>
                </c:pt>
              </c:strCache>
            </c:strRef>
          </c:cat>
          <c:val>
            <c:numRef>
              <c:f>'PLANOS CD'!$C$36:$C$41</c:f>
              <c:numCache>
                <c:formatCode>0.00%</c:formatCode>
                <c:ptCount val="6"/>
                <c:pt idx="0">
                  <c:v>0.60319999999999996</c:v>
                </c:pt>
                <c:pt idx="1">
                  <c:v>0.11509999999999999</c:v>
                </c:pt>
                <c:pt idx="2">
                  <c:v>0.14610000000000001</c:v>
                </c:pt>
                <c:pt idx="3">
                  <c:v>5.4000000000000003E-3</c:v>
                </c:pt>
                <c:pt idx="4">
                  <c:v>7.1999999999999995E-2</c:v>
                </c:pt>
                <c:pt idx="5">
                  <c:v>5.8099999999999999E-2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D3E-434C-9FF3-584141962A8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591741262641725"/>
          <c:y val="2.7431804421406983E-2"/>
          <c:w val="0.42937688495169252"/>
          <c:h val="0.936506404876825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Montserra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23465195640619"/>
          <c:y val="3.6411504039800279E-3"/>
          <c:w val="0.8030173877373582"/>
          <c:h val="0.87143508377242318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AC9-4E17-B7B0-568079CE57E9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AC9-4E17-B7B0-568079CE57E9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FF0000"/>
                      </a:solidFill>
                      <a:latin typeface="Montserra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AC9-4E17-B7B0-568079CE57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Montserra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'PLANOS CD'!$G$33:$G$41</c:f>
              <c:strCache>
                <c:ptCount val="9"/>
                <c:pt idx="0">
                  <c:v>CDI</c:v>
                </c:pt>
                <c:pt idx="1">
                  <c:v>IPCA + 4.2% a.a.</c:v>
                </c:pt>
                <c:pt idx="2">
                  <c:v>Consolidado</c:v>
                </c:pt>
                <c:pt idx="3">
                  <c:v>Operações com Participantes</c:v>
                </c:pt>
                <c:pt idx="4">
                  <c:v>Imobiliário</c:v>
                </c:pt>
                <c:pt idx="5">
                  <c:v>Exterior</c:v>
                </c:pt>
                <c:pt idx="6">
                  <c:v>Estruturado</c:v>
                </c:pt>
                <c:pt idx="7">
                  <c:v>Renda Variável</c:v>
                </c:pt>
                <c:pt idx="8">
                  <c:v>Renda Fixa</c:v>
                </c:pt>
              </c:strCache>
            </c:strRef>
          </c:cat>
          <c:val>
            <c:numRef>
              <c:f>'PLANOS CD'!$H$33:$H$41</c:f>
              <c:numCache>
                <c:formatCode>0.00%</c:formatCode>
                <c:ptCount val="9"/>
                <c:pt idx="0">
                  <c:v>2.4199999999999999E-2</c:v>
                </c:pt>
                <c:pt idx="1">
                  <c:v>4.2700000000000002E-2</c:v>
                </c:pt>
                <c:pt idx="2">
                  <c:v>2.29E-2</c:v>
                </c:pt>
                <c:pt idx="3">
                  <c:v>4.1000000000000002E-2</c:v>
                </c:pt>
                <c:pt idx="4">
                  <c:v>1.41E-2</c:v>
                </c:pt>
                <c:pt idx="5">
                  <c:v>-0.24</c:v>
                </c:pt>
                <c:pt idx="6">
                  <c:v>0.11169999999999999</c:v>
                </c:pt>
                <c:pt idx="7">
                  <c:v>7.2599999999999998E-2</c:v>
                </c:pt>
                <c:pt idx="8">
                  <c:v>2.5899999999999999E-2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AC9-4E17-B7B0-568079CE57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4462856"/>
        <c:axId val="644465808"/>
      </c:barChart>
      <c:catAx>
        <c:axId val="644462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644465808"/>
        <c:crosses val="autoZero"/>
        <c:auto val="1"/>
        <c:lblAlgn val="ctr"/>
        <c:lblOffset val="100"/>
        <c:noMultiLvlLbl val="0"/>
      </c:catAx>
      <c:valAx>
        <c:axId val="644465808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644462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269052352551358E-2"/>
          <c:y val="4.1918065035712875E-2"/>
          <c:w val="0.84890656063618297"/>
          <c:h val="0.91616386992857424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DC0-4293-8390-83432957DCC4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DC0-4293-8390-83432957DCC4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FF0000"/>
                      </a:solidFill>
                      <a:latin typeface="Montserra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DC0-4293-8390-83432957DC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2"/>
                    </a:solidFill>
                    <a:latin typeface="Montserra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'PLANOS CD'!$G$63:$G$71</c:f>
              <c:strCache>
                <c:ptCount val="9"/>
                <c:pt idx="0">
                  <c:v>CDI</c:v>
                </c:pt>
                <c:pt idx="1">
                  <c:v>IPCA + 4.2% a.a.</c:v>
                </c:pt>
                <c:pt idx="2">
                  <c:v>Consolidado</c:v>
                </c:pt>
                <c:pt idx="3">
                  <c:v>Operações com Participantes</c:v>
                </c:pt>
                <c:pt idx="4">
                  <c:v>Imobiliário</c:v>
                </c:pt>
                <c:pt idx="5">
                  <c:v>Exterior</c:v>
                </c:pt>
                <c:pt idx="6">
                  <c:v>Estruturado</c:v>
                </c:pt>
                <c:pt idx="7">
                  <c:v>Renda Variável</c:v>
                </c:pt>
                <c:pt idx="8">
                  <c:v>Renda Fixa</c:v>
                </c:pt>
              </c:strCache>
            </c:strRef>
          </c:cat>
          <c:val>
            <c:numRef>
              <c:f>'PLANOS CD'!$H$63:$H$71</c:f>
              <c:numCache>
                <c:formatCode>0.00%</c:formatCode>
                <c:ptCount val="9"/>
                <c:pt idx="0">
                  <c:v>2.4199999999999999E-2</c:v>
                </c:pt>
                <c:pt idx="1">
                  <c:v>4.2700000000000002E-2</c:v>
                </c:pt>
                <c:pt idx="2">
                  <c:v>1.4E-2</c:v>
                </c:pt>
                <c:pt idx="3">
                  <c:v>3.9800000000000002E-2</c:v>
                </c:pt>
                <c:pt idx="4">
                  <c:v>1.41E-2</c:v>
                </c:pt>
                <c:pt idx="5">
                  <c:v>-0.24010000000000001</c:v>
                </c:pt>
                <c:pt idx="6">
                  <c:v>0.1159</c:v>
                </c:pt>
                <c:pt idx="7">
                  <c:v>7.2900000000000006E-2</c:v>
                </c:pt>
                <c:pt idx="8">
                  <c:v>2.5700000000000001E-2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C0-4293-8390-83432957D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4462856"/>
        <c:axId val="644465808"/>
      </c:barChart>
      <c:catAx>
        <c:axId val="644462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644465808"/>
        <c:crosses val="autoZero"/>
        <c:auto val="1"/>
        <c:lblAlgn val="ctr"/>
        <c:lblOffset val="100"/>
        <c:noMultiLvlLbl val="0"/>
      </c:catAx>
      <c:valAx>
        <c:axId val="64446580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644462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726420879633034E-2"/>
          <c:y val="0.14270121158256135"/>
          <c:w val="0.47042971030490754"/>
          <c:h val="0.8251796996068379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331940049549879"/>
          <c:y val="0.11740902115777423"/>
          <c:w val="0.41172732847646382"/>
          <c:h val="0.765181957684451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Montserra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805045442249536E-2"/>
          <c:y val="7.4983634943091848E-2"/>
          <c:w val="0.47042971030490754"/>
          <c:h val="0.8251796996068379"/>
        </c:manualLayout>
      </c:layout>
      <c:doughnutChart>
        <c:varyColors val="1"/>
        <c:ser>
          <c:idx val="0"/>
          <c:order val="0"/>
          <c:explosion val="5"/>
          <c:dPt>
            <c:idx val="0"/>
            <c:bubble3D val="0"/>
            <c:explosion val="14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A2-47AC-BE5D-73E4CA7FF1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A2-47AC-BE5D-73E4CA7FF1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A2-47AC-BE5D-73E4CA7FF1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0A2-47AC-BE5D-73E4CA7FF1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0A2-47AC-BE5D-73E4CA7FF1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E0A2-47AC-BE5D-73E4CA7FF117}"/>
              </c:ext>
            </c:extLst>
          </c:dPt>
          <c:dLbls>
            <c:dLbl>
              <c:idx val="0"/>
              <c:layout>
                <c:manualLayout>
                  <c:x val="0.10467289719626169"/>
                  <c:y val="6.5573747920055797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A2-47AC-BE5D-73E4CA7FF117}"/>
                </c:ext>
              </c:extLst>
            </c:dLbl>
            <c:dLbl>
              <c:idx val="1"/>
              <c:layout>
                <c:manualLayout>
                  <c:x val="-7.4288206100400656E-2"/>
                  <c:y val="0.14199103048692338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A2-47AC-BE5D-73E4CA7FF117}"/>
                </c:ext>
              </c:extLst>
            </c:dLbl>
            <c:dLbl>
              <c:idx val="2"/>
              <c:layout>
                <c:manualLayout>
                  <c:x val="-5.1268478422467567E-2"/>
                  <c:y val="-0.1861580044214079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A2-47AC-BE5D-73E4CA7FF117}"/>
                </c:ext>
              </c:extLst>
            </c:dLbl>
            <c:dLbl>
              <c:idx val="3"/>
              <c:layout>
                <c:manualLayout>
                  <c:x val="-0.10438507528360175"/>
                  <c:y val="-0.14770052676803527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A2-47AC-BE5D-73E4CA7FF117}"/>
                </c:ext>
              </c:extLst>
            </c:dLbl>
            <c:dLbl>
              <c:idx val="4"/>
              <c:layout>
                <c:manualLayout>
                  <c:x val="-6.3163985079955187E-2"/>
                  <c:y val="-0.17112949484087858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A2-47AC-BE5D-73E4CA7FF117}"/>
                </c:ext>
              </c:extLst>
            </c:dLbl>
            <c:dLbl>
              <c:idx val="5"/>
              <c:layout>
                <c:manualLayout>
                  <c:x val="-3.0065462217420166E-2"/>
                  <c:y val="-0.147840489289483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Montserra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A2-47AC-BE5D-73E4CA7FF1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Montserra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'PLANOS CD'!$B$66:$B$71</c:f>
              <c:strCache>
                <c:ptCount val="6"/>
                <c:pt idx="0">
                  <c:v>Renda Fixa R$ 45,60 mi</c:v>
                </c:pt>
                <c:pt idx="1">
                  <c:v>Renda Variável R$ 11,98 mi</c:v>
                </c:pt>
                <c:pt idx="2">
                  <c:v>Estruturado R$ 13,02 mi</c:v>
                </c:pt>
                <c:pt idx="3">
                  <c:v>Imobiliário R$ 0,55 mi</c:v>
                </c:pt>
                <c:pt idx="4">
                  <c:v>Operações com Participantes R$ 2,56 mi</c:v>
                </c:pt>
                <c:pt idx="5">
                  <c:v>Exterior R$ 7,48 mi</c:v>
                </c:pt>
              </c:strCache>
            </c:strRef>
          </c:cat>
          <c:val>
            <c:numRef>
              <c:f>'PLANOS CD'!$C$66:$C$71</c:f>
              <c:numCache>
                <c:formatCode>0.00%</c:formatCode>
                <c:ptCount val="6"/>
                <c:pt idx="0">
                  <c:v>0.56630000000000003</c:v>
                </c:pt>
                <c:pt idx="1">
                  <c:v>0.14030000000000001</c:v>
                </c:pt>
                <c:pt idx="2">
                  <c:v>0.16170000000000001</c:v>
                </c:pt>
                <c:pt idx="3">
                  <c:v>8.2000000000000007E-3</c:v>
                </c:pt>
                <c:pt idx="4">
                  <c:v>3.1927099617487818E-2</c:v>
                </c:pt>
                <c:pt idx="5">
                  <c:v>9.2999999999999999E-2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0A2-47AC-BE5D-73E4CA7FF1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741533613186761"/>
          <c:y val="3.8331592600232924E-2"/>
          <c:w val="0.36763131820559214"/>
          <c:h val="0.92677496571324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Montserra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92105285326269E-2"/>
          <c:y val="0.14499202447109194"/>
          <c:w val="0.80436907789093992"/>
          <c:h val="0.64288140376624947"/>
        </c:manualLayout>
      </c:layout>
      <c:lineChart>
        <c:grouping val="standard"/>
        <c:varyColors val="0"/>
        <c:ser>
          <c:idx val="1"/>
          <c:order val="0"/>
          <c:tx>
            <c:strRef>
              <c:f>'ELN01-B'!$D$34</c:f>
              <c:strCache>
                <c:ptCount val="1"/>
                <c:pt idx="0">
                  <c:v>Meta 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1"/>
              <c:layout>
                <c:manualLayout>
                  <c:x val="-1.7054263565892988E-3"/>
                  <c:y val="-6.9686423895749111E-3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DA-4792-9992-CAEAF69B6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'ELN01-B'!$C$35:$C$56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'ELN01-B'!$E$35:$E$56</c:f>
              <c:numCache>
                <c:formatCode>0.00%</c:formatCode>
                <c:ptCount val="22"/>
                <c:pt idx="0">
                  <c:v>0.16008267771366214</c:v>
                </c:pt>
                <c:pt idx="1">
                  <c:v>0.41094378527810016</c:v>
                </c:pt>
                <c:pt idx="2">
                  <c:v>0.65090196288964597</c:v>
                </c:pt>
                <c:pt idx="3">
                  <c:v>0.85728466738378106</c:v>
                </c:pt>
                <c:pt idx="4">
                  <c:v>1.0680901404604461</c:v>
                </c:pt>
                <c:pt idx="5">
                  <c:v>1.2538505385548322</c:v>
                </c:pt>
                <c:pt idx="6">
                  <c:v>1.5122557064397801</c:v>
                </c:pt>
                <c:pt idx="7">
                  <c:v>1.8355914260539961</c:v>
                </c:pt>
                <c:pt idx="8">
                  <c:v>2.1293760577821819</c:v>
                </c:pt>
                <c:pt idx="9">
                  <c:v>2.5049011847160441</c:v>
                </c:pt>
                <c:pt idx="10">
                  <c:v>2.9475702043456806</c:v>
                </c:pt>
                <c:pt idx="11">
                  <c:v>3.4181205727036854</c:v>
                </c:pt>
                <c:pt idx="12">
                  <c:v>3.8780469243221392</c:v>
                </c:pt>
                <c:pt idx="13">
                  <c:v>4.4112174531505488</c:v>
                </c:pt>
                <c:pt idx="14">
                  <c:v>5.2883758023062519</c:v>
                </c:pt>
                <c:pt idx="15">
                  <c:v>6.0178273953737778</c:v>
                </c:pt>
                <c:pt idx="16">
                  <c:v>6.6073248965851752</c:v>
                </c:pt>
                <c:pt idx="17">
                  <c:v>7.2866590098502311</c:v>
                </c:pt>
                <c:pt idx="18">
                  <c:v>8.075548947587972</c:v>
                </c:pt>
                <c:pt idx="19">
                  <c:v>8.940448762293105</c:v>
                </c:pt>
                <c:pt idx="20">
                  <c:v>10.432510121513301</c:v>
                </c:pt>
                <c:pt idx="21">
                  <c:v>10.920678303701919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DA-4792-9992-CAEAF69B6390}"/>
            </c:ext>
          </c:extLst>
        </c:ser>
        <c:ser>
          <c:idx val="2"/>
          <c:order val="1"/>
          <c:tx>
            <c:strRef>
              <c:f>'ELN01-B'!$F$34</c:f>
              <c:strCache>
                <c:ptCount val="1"/>
                <c:pt idx="0">
                  <c:v>Eletronorte 01-B</c:v>
                </c:pt>
              </c:strCache>
            </c:strRef>
          </c:tx>
          <c:spPr>
            <a:ln w="34925" cap="rnd">
              <a:solidFill>
                <a:schemeClr val="tx2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562A521E-775A-4FE5-8785-86656A560FE4}" type="CELLRANGE">
                      <a:rPr lang="en-US"/>
                      <a:pPr/>
                      <a:t>[INTERVALODACÉLULA]</a:t>
                    </a:fld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4FDA-4792-9992-CAEAF69B63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4FDA-4792-9992-CAEAF69B63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4FDA-4792-9992-CAEAF69B639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4FDA-4792-9992-CAEAF69B639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4FDA-4792-9992-CAEAF69B639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4FDA-4792-9992-CAEAF69B639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4FDA-4792-9992-CAEAF69B639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4FDA-4792-9992-CAEAF69B639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4FDA-4792-9992-CAEAF69B639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4FDA-4792-9992-CAEAF69B6390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4FDA-4792-9992-CAEAF69B639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4FDA-4792-9992-CAEAF69B639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4FDA-4792-9992-CAEAF69B639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4FDA-4792-9992-CAEAF69B6390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4FDA-4792-9992-CAEAF69B639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4FDA-4792-9992-CAEAF69B639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4FDA-4792-9992-CAEAF69B6390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4FDA-4792-9992-CAEAF69B6390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4FDA-4792-9992-CAEAF69B6390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4FDA-4792-9992-CAEAF69B6390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7.7364341085271321E-2"/>
                      <c:h val="5.793264706533275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6-4FDA-4792-9992-CAEAF69B6390}"/>
                </c:ext>
              </c:extLst>
            </c:dLbl>
            <c:dLbl>
              <c:idx val="21"/>
              <c:layout>
                <c:manualLayout>
                  <c:x val="-1.056591181916214E-2"/>
                  <c:y val="-2.0905927168724754E-2"/>
                </c:manualLayout>
              </c:layout>
              <c:tx>
                <c:rich>
                  <a:bodyPr/>
                  <a:lstStyle/>
                  <a:p>
                    <a:fld id="{DE50FFB0-8B42-4CC5-BFA7-8206286C79E2}" type="SERIESNAME">
                      <a:rPr lang="en-US" b="0"/>
                      <a:pPr/>
                      <a:t>[NOME DA SÉRIE]</a:t>
                    </a:fld>
                    <a:endParaRPr lang="en-US" b="0" baseline="0"/>
                  </a:p>
                  <a:p>
                    <a:fld id="{1322D0F3-DBC9-483E-B9D8-C20A0BDB81D7}" type="VALUE">
                      <a:rPr lang="en-US" b="0"/>
                      <a:pPr/>
                      <a:t>[VALOR]</a:t>
                    </a:fld>
                    <a:endParaRPr lang="en-US"/>
                  </a:p>
                </c:rich>
              </c:tx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4FDA-4792-9992-CAEAF69B6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'ELN01-B'!$C$35:$C$56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'ELN01-B'!$G$35:$G$56</c:f>
              <c:numCache>
                <c:formatCode>0.00%</c:formatCode>
                <c:ptCount val="22"/>
                <c:pt idx="0">
                  <c:v>0.1066849355204329</c:v>
                </c:pt>
                <c:pt idx="1">
                  <c:v>0.33428152839327785</c:v>
                </c:pt>
                <c:pt idx="2">
                  <c:v>0.63477462253207229</c:v>
                </c:pt>
                <c:pt idx="3">
                  <c:v>0.94309311634162118</c:v>
                </c:pt>
                <c:pt idx="4">
                  <c:v>1.2346323069396354</c:v>
                </c:pt>
                <c:pt idx="5">
                  <c:v>1.5678096407690778</c:v>
                </c:pt>
                <c:pt idx="6">
                  <c:v>1.9718265975105513</c:v>
                </c:pt>
                <c:pt idx="7">
                  <c:v>2.3496517191026709</c:v>
                </c:pt>
                <c:pt idx="8">
                  <c:v>2.925727046566001</c:v>
                </c:pt>
                <c:pt idx="9">
                  <c:v>3.6007605235376223</c:v>
                </c:pt>
                <c:pt idx="10">
                  <c:v>4.2637301149793929</c:v>
                </c:pt>
                <c:pt idx="11">
                  <c:v>5.5759780326437562</c:v>
                </c:pt>
                <c:pt idx="12">
                  <c:v>5.4497192544169959</c:v>
                </c:pt>
                <c:pt idx="13">
                  <c:v>6.1985316598548099</c:v>
                </c:pt>
                <c:pt idx="14">
                  <c:v>7.112025327490386</c:v>
                </c:pt>
                <c:pt idx="15">
                  <c:v>8.3272067215484444</c:v>
                </c:pt>
                <c:pt idx="16">
                  <c:v>9.3765174777226452</c:v>
                </c:pt>
                <c:pt idx="17">
                  <c:v>10.303140488483276</c:v>
                </c:pt>
                <c:pt idx="18">
                  <c:v>11.737509016471805</c:v>
                </c:pt>
                <c:pt idx="19">
                  <c:v>12.57563710975565</c:v>
                </c:pt>
                <c:pt idx="20">
                  <c:v>12.760265774448328</c:v>
                </c:pt>
                <c:pt idx="21">
                  <c:v>13.028590957050071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'ELN01-B'!$G$56</c15:f>
                <c15:dlblRangeCache>
                  <c:ptCount val="1"/>
                  <c:pt idx="0">
                    <c:v>1302,86%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8-4FDA-4792-9992-CAEAF69B6390}"/>
            </c:ext>
          </c:extLst>
        </c:ser>
        <c:ser>
          <c:idx val="0"/>
          <c:order val="2"/>
          <c:tx>
            <c:strRef>
              <c:f>'ELN01-B'!$H$34</c:f>
              <c:strCache>
                <c:ptCount val="1"/>
                <c:pt idx="0">
                  <c:v>CDI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1"/>
              <c:layout>
                <c:manualLayout>
                  <c:x val="6.3333129870394109E-3"/>
                  <c:y val="2.0905927168724692E-2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FDA-4792-9992-CAEAF69B6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'ELN01-B'!$C$35:$C$56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'ELN01-B'!$I$35:$I$56</c:f>
              <c:numCache>
                <c:formatCode>0.00%</c:formatCode>
                <c:ptCount val="22"/>
                <c:pt idx="0">
                  <c:v>9.7502999999999992E-2</c:v>
                </c:pt>
                <c:pt idx="1">
                  <c:v>0.20589349378299993</c:v>
                </c:pt>
                <c:pt idx="2">
                  <c:v>0.35516381401743469</c:v>
                </c:pt>
                <c:pt idx="3">
                  <c:v>0.51520866045289382</c:v>
                </c:pt>
                <c:pt idx="4">
                  <c:v>0.74294452211896389</c:v>
                </c:pt>
                <c:pt idx="5">
                  <c:v>1.0739296868693549</c:v>
                </c:pt>
                <c:pt idx="6">
                  <c:v>1.4088693312987557</c:v>
                </c:pt>
                <c:pt idx="7">
                  <c:v>1.9691723377588466</c:v>
                </c:pt>
                <c:pt idx="8">
                  <c:v>2.5362842542707864</c:v>
                </c:pt>
                <c:pt idx="9">
                  <c:v>3.1470005449833511</c:v>
                </c:pt>
                <c:pt idx="10">
                  <c:v>3.6272232080924232</c:v>
                </c:pt>
                <c:pt idx="11">
                  <c:v>4.0159099575721866</c:v>
                </c:pt>
                <c:pt idx="12">
                  <c:v>4.4201923001525047</c:v>
                </c:pt>
                <c:pt idx="13">
                  <c:v>5.0066571070290058</c:v>
                </c:pt>
                <c:pt idx="14">
                  <c:v>5.8018544148001467</c:v>
                </c:pt>
                <c:pt idx="15">
                  <c:v>6.7539915994927009</c:v>
                </c:pt>
                <c:pt idx="16">
                  <c:v>7.5255137636422234</c:v>
                </c:pt>
                <c:pt idx="17">
                  <c:v>8.0728517472680537</c:v>
                </c:pt>
                <c:pt idx="18">
                  <c:v>8.6145009965799577</c:v>
                </c:pt>
                <c:pt idx="19">
                  <c:v>8.8808226741852234</c:v>
                </c:pt>
                <c:pt idx="20">
                  <c:v>9.3155788718493735</c:v>
                </c:pt>
                <c:pt idx="21">
                  <c:v>9.5652158805481289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4FDA-4792-9992-CAEAF69B6390}"/>
            </c:ext>
          </c:extLst>
        </c:ser>
        <c:ser>
          <c:idx val="3"/>
          <c:order val="3"/>
          <c:tx>
            <c:strRef>
              <c:f>'ELN01-B'!$J$34</c:f>
              <c:strCache>
                <c:ptCount val="1"/>
                <c:pt idx="0">
                  <c:v>Prev. Aberta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Pt>
            <c:idx val="21"/>
            <c:marker>
              <c:symbol val="none"/>
            </c:marker>
            <c:bubble3D val="0"/>
            <c:spPr>
              <a:ln w="34925" cap="rnd">
                <a:solidFill>
                  <a:schemeClr val="accent4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C-4FDA-4792-9992-CAEAF69B6390}"/>
              </c:ext>
            </c:extLst>
          </c:dPt>
          <c:dLbls>
            <c:dLbl>
              <c:idx val="21"/>
              <c:layout>
                <c:manualLayout>
                  <c:x val="-1.4410062566113211E-2"/>
                  <c:y val="-8.5369421215004439E-3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4FDA-4792-9992-CAEAF69B6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'ELN01-B'!$C$35:$C$56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'ELN01-B'!$K$35:$K$56</c:f>
              <c:numCache>
                <c:formatCode>0.00%</c:formatCode>
                <c:ptCount val="22"/>
                <c:pt idx="0">
                  <c:v>1.7800000000000038E-2</c:v>
                </c:pt>
                <c:pt idx="1">
                  <c:v>0.17240032619852497</c:v>
                </c:pt>
                <c:pt idx="2">
                  <c:v>0.47802103457145617</c:v>
                </c:pt>
                <c:pt idx="3">
                  <c:v>0.67891034014464857</c:v>
                </c:pt>
                <c:pt idx="4">
                  <c:v>0.95920501708713979</c:v>
                </c:pt>
                <c:pt idx="5">
                  <c:v>1.2419266596992724</c:v>
                </c:pt>
                <c:pt idx="6">
                  <c:v>1.5129215004940537</c:v>
                </c:pt>
                <c:pt idx="7">
                  <c:v>1.4857105970297138</c:v>
                </c:pt>
                <c:pt idx="8">
                  <c:v>1.8638984362907709</c:v>
                </c:pt>
                <c:pt idx="9">
                  <c:v>2.0827219145499676</c:v>
                </c:pt>
                <c:pt idx="10">
                  <c:v>2.2581534922774202</c:v>
                </c:pt>
                <c:pt idx="11">
                  <c:v>2.5900597291118492</c:v>
                </c:pt>
                <c:pt idx="12">
                  <c:v>2.5431346394887204</c:v>
                </c:pt>
                <c:pt idx="13">
                  <c:v>2.7762112711517317</c:v>
                </c:pt>
                <c:pt idx="14">
                  <c:v>2.9788194790006894</c:v>
                </c:pt>
                <c:pt idx="15">
                  <c:v>3.669232199688313</c:v>
                </c:pt>
                <c:pt idx="16">
                  <c:v>4.18421575096606</c:v>
                </c:pt>
                <c:pt idx="17">
                  <c:v>4.5294166884679976</c:v>
                </c:pt>
                <c:pt idx="18">
                  <c:v>5.1056209354014799</c:v>
                </c:pt>
                <c:pt idx="19">
                  <c:v>5.3088746138502279</c:v>
                </c:pt>
                <c:pt idx="20">
                  <c:v>5.2274901313315594</c:v>
                </c:pt>
                <c:pt idx="21">
                  <c:v>5.4666257523746911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4FDA-4792-9992-CAEAF69B639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4044816"/>
        <c:axId val="454045144"/>
        <c:extLst/>
      </c:lineChart>
      <c:catAx>
        <c:axId val="45404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54045144"/>
        <c:crosses val="autoZero"/>
        <c:auto val="1"/>
        <c:lblAlgn val="ctr"/>
        <c:lblOffset val="100"/>
        <c:noMultiLvlLbl val="0"/>
      </c:catAx>
      <c:valAx>
        <c:axId val="4540451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5404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Montserrat" panose="00000500000000000000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173204679080407E-2"/>
          <c:y val="0.14499202447109194"/>
          <c:w val="0.8053879784971858"/>
          <c:h val="0.64288140376624947"/>
        </c:manualLayout>
      </c:layout>
      <c:lineChart>
        <c:grouping val="standard"/>
        <c:varyColors val="0"/>
        <c:ser>
          <c:idx val="1"/>
          <c:order val="0"/>
          <c:tx>
            <c:strRef>
              <c:f>'AMZ02-B'!$D$34</c:f>
              <c:strCache>
                <c:ptCount val="1"/>
                <c:pt idx="0">
                  <c:v>Meta 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1"/>
              <c:layout>
                <c:manualLayout>
                  <c:x val="4.0756024249834428E-3"/>
                  <c:y val="-1.5868879981564391E-2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3B-4551-A213-DF61DCF8B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'AMZ02-B'!$C$35:$C$56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'AMZ02-B'!$E$35:$E$56</c:f>
              <c:numCache>
                <c:formatCode>0.00%</c:formatCode>
                <c:ptCount val="22"/>
                <c:pt idx="0">
                  <c:v>0.16008267771366214</c:v>
                </c:pt>
                <c:pt idx="1">
                  <c:v>0.41094378527810016</c:v>
                </c:pt>
                <c:pt idx="2">
                  <c:v>0.65090196288964597</c:v>
                </c:pt>
                <c:pt idx="3">
                  <c:v>0.85728466738378106</c:v>
                </c:pt>
                <c:pt idx="4">
                  <c:v>1.0680901404604461</c:v>
                </c:pt>
                <c:pt idx="5">
                  <c:v>1.2538505385548322</c:v>
                </c:pt>
                <c:pt idx="6">
                  <c:v>1.5122557064397801</c:v>
                </c:pt>
                <c:pt idx="7">
                  <c:v>1.8355914260539961</c:v>
                </c:pt>
                <c:pt idx="8">
                  <c:v>2.1293760577821819</c:v>
                </c:pt>
                <c:pt idx="9">
                  <c:v>2.5049011847160441</c:v>
                </c:pt>
                <c:pt idx="10">
                  <c:v>2.9475702043456806</c:v>
                </c:pt>
                <c:pt idx="11">
                  <c:v>3.4181205727036854</c:v>
                </c:pt>
                <c:pt idx="12">
                  <c:v>3.8780469243221392</c:v>
                </c:pt>
                <c:pt idx="13">
                  <c:v>4.4112174531505488</c:v>
                </c:pt>
                <c:pt idx="14">
                  <c:v>5.2883758023062519</c:v>
                </c:pt>
                <c:pt idx="15">
                  <c:v>6.0178273953737778</c:v>
                </c:pt>
                <c:pt idx="16">
                  <c:v>6.6073248965851752</c:v>
                </c:pt>
                <c:pt idx="17">
                  <c:v>7.2866590098502311</c:v>
                </c:pt>
                <c:pt idx="18">
                  <c:v>8.075548947587972</c:v>
                </c:pt>
                <c:pt idx="19">
                  <c:v>8.940448762293105</c:v>
                </c:pt>
                <c:pt idx="20">
                  <c:v>10.432510121513301</c:v>
                </c:pt>
                <c:pt idx="21">
                  <c:v>10.920678303701919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3B-4551-A213-DF61DCF8B6C1}"/>
            </c:ext>
          </c:extLst>
        </c:ser>
        <c:ser>
          <c:idx val="2"/>
          <c:order val="1"/>
          <c:tx>
            <c:strRef>
              <c:f>'AMZ02-B'!$F$34</c:f>
              <c:strCache>
                <c:ptCount val="1"/>
                <c:pt idx="0">
                  <c:v>Amazonas 02-B</c:v>
                </c:pt>
              </c:strCache>
            </c:strRef>
          </c:tx>
          <c:spPr>
            <a:ln w="34925" cap="rnd">
              <a:solidFill>
                <a:schemeClr val="tx2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1"/>
              <c:layout>
                <c:manualLayout>
                  <c:x val="-1.6687505992058191E-2"/>
                  <c:y val="-2.5258230978415737E-2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3B-4551-A213-DF61DCF8B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'AMZ02-B'!$C$35:$C$56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'AMZ02-B'!$G$35:$G$56</c:f>
              <c:numCache>
                <c:formatCode>0.00%</c:formatCode>
                <c:ptCount val="22"/>
                <c:pt idx="0">
                  <c:v>0.1066849355204329</c:v>
                </c:pt>
                <c:pt idx="1">
                  <c:v>0.33428152839327785</c:v>
                </c:pt>
                <c:pt idx="2">
                  <c:v>0.63477462253207229</c:v>
                </c:pt>
                <c:pt idx="3">
                  <c:v>0.94309311634162118</c:v>
                </c:pt>
                <c:pt idx="4">
                  <c:v>1.2346323069396354</c:v>
                </c:pt>
                <c:pt idx="5">
                  <c:v>1.5678096407690778</c:v>
                </c:pt>
                <c:pt idx="6">
                  <c:v>1.9718265975105513</c:v>
                </c:pt>
                <c:pt idx="7">
                  <c:v>2.3496517191026709</c:v>
                </c:pt>
                <c:pt idx="8">
                  <c:v>2.925727046566001</c:v>
                </c:pt>
                <c:pt idx="9">
                  <c:v>3.5391849089266749</c:v>
                </c:pt>
                <c:pt idx="10">
                  <c:v>4.1410808278503524</c:v>
                </c:pt>
                <c:pt idx="11">
                  <c:v>5.3821377396934276</c:v>
                </c:pt>
                <c:pt idx="12">
                  <c:v>5.3081049419129833</c:v>
                </c:pt>
                <c:pt idx="13">
                  <c:v>6.1022953540998284</c:v>
                </c:pt>
                <c:pt idx="14">
                  <c:v>6.9886618142914871</c:v>
                </c:pt>
                <c:pt idx="15">
                  <c:v>8.1262472566465949</c:v>
                </c:pt>
                <c:pt idx="16">
                  <c:v>9.18124143951494</c:v>
                </c:pt>
                <c:pt idx="17">
                  <c:v>10.090426300063623</c:v>
                </c:pt>
                <c:pt idx="18">
                  <c:v>11.462312033381492</c:v>
                </c:pt>
                <c:pt idx="19">
                  <c:v>12.278593471567982</c:v>
                </c:pt>
                <c:pt idx="20">
                  <c:v>12.558771793818066</c:v>
                </c:pt>
                <c:pt idx="21">
                  <c:v>12.869267667896498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F3B-4551-A213-DF61DCF8B6C1}"/>
            </c:ext>
          </c:extLst>
        </c:ser>
        <c:ser>
          <c:idx val="0"/>
          <c:order val="2"/>
          <c:tx>
            <c:strRef>
              <c:f>'AMZ02-B'!$H$34</c:f>
              <c:strCache>
                <c:ptCount val="1"/>
                <c:pt idx="0">
                  <c:v>CDI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1"/>
              <c:layout>
                <c:manualLayout>
                  <c:x val="4.8423365683940671E-3"/>
                  <c:y val="4.6457615930498982E-3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3B-4551-A213-DF61DCF8B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'AMZ02-B'!$C$35:$C$56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'AMZ02-B'!$I$35:$I$56</c:f>
              <c:numCache>
                <c:formatCode>0.00%</c:formatCode>
                <c:ptCount val="22"/>
                <c:pt idx="0">
                  <c:v>9.7502999999999992E-2</c:v>
                </c:pt>
                <c:pt idx="1">
                  <c:v>0.20589349378299993</c:v>
                </c:pt>
                <c:pt idx="2">
                  <c:v>0.35516381401743469</c:v>
                </c:pt>
                <c:pt idx="3">
                  <c:v>0.51520866045289382</c:v>
                </c:pt>
                <c:pt idx="4">
                  <c:v>0.74294452211896389</c:v>
                </c:pt>
                <c:pt idx="5">
                  <c:v>1.0739296868693549</c:v>
                </c:pt>
                <c:pt idx="6">
                  <c:v>1.4088693312987557</c:v>
                </c:pt>
                <c:pt idx="7">
                  <c:v>1.9691723377588466</c:v>
                </c:pt>
                <c:pt idx="8">
                  <c:v>2.5362842542707864</c:v>
                </c:pt>
                <c:pt idx="9">
                  <c:v>3.1470005449833511</c:v>
                </c:pt>
                <c:pt idx="10">
                  <c:v>3.6272232080924232</c:v>
                </c:pt>
                <c:pt idx="11">
                  <c:v>4.0159099575721866</c:v>
                </c:pt>
                <c:pt idx="12">
                  <c:v>4.4201923001525047</c:v>
                </c:pt>
                <c:pt idx="13">
                  <c:v>5.0066571070290058</c:v>
                </c:pt>
                <c:pt idx="14">
                  <c:v>5.8018544148001467</c:v>
                </c:pt>
                <c:pt idx="15">
                  <c:v>6.7539915994927009</c:v>
                </c:pt>
                <c:pt idx="16">
                  <c:v>7.5255137636422234</c:v>
                </c:pt>
                <c:pt idx="17">
                  <c:v>8.0728517472680537</c:v>
                </c:pt>
                <c:pt idx="18">
                  <c:v>8.6145009965799577</c:v>
                </c:pt>
                <c:pt idx="19">
                  <c:v>8.8808226741852234</c:v>
                </c:pt>
                <c:pt idx="20">
                  <c:v>9.3155788718493735</c:v>
                </c:pt>
                <c:pt idx="21">
                  <c:v>9.5652158805481289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F3B-4551-A213-DF61DCF8B6C1}"/>
            </c:ext>
          </c:extLst>
        </c:ser>
        <c:ser>
          <c:idx val="3"/>
          <c:order val="3"/>
          <c:tx>
            <c:strRef>
              <c:f>'AMZ02-B'!$J$34</c:f>
              <c:strCache>
                <c:ptCount val="1"/>
                <c:pt idx="0">
                  <c:v>Prev. Aberta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1"/>
              <c:layout>
                <c:manualLayout>
                  <c:x val="-1.129463468229262E-2"/>
                  <c:y val="-2.3228807965249704E-2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3B-4551-A213-DF61DCF8B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'AMZ02-B'!$C$35:$C$56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'AMZ02-B'!$K$35:$K$56</c:f>
              <c:numCache>
                <c:formatCode>0.00%</c:formatCode>
                <c:ptCount val="22"/>
                <c:pt idx="0">
                  <c:v>1.7800000000000038E-2</c:v>
                </c:pt>
                <c:pt idx="1">
                  <c:v>0.17240032619852497</c:v>
                </c:pt>
                <c:pt idx="2">
                  <c:v>0.47802103457145617</c:v>
                </c:pt>
                <c:pt idx="3">
                  <c:v>0.67891034014464857</c:v>
                </c:pt>
                <c:pt idx="4">
                  <c:v>0.95920501708713979</c:v>
                </c:pt>
                <c:pt idx="5">
                  <c:v>1.2419266596992724</c:v>
                </c:pt>
                <c:pt idx="6">
                  <c:v>1.5129215004940537</c:v>
                </c:pt>
                <c:pt idx="7">
                  <c:v>1.4857105970297138</c:v>
                </c:pt>
                <c:pt idx="8">
                  <c:v>1.8638984362907709</c:v>
                </c:pt>
                <c:pt idx="9">
                  <c:v>2.0827219145499676</c:v>
                </c:pt>
                <c:pt idx="10">
                  <c:v>2.2581534922774202</c:v>
                </c:pt>
                <c:pt idx="11">
                  <c:v>2.5900597291118492</c:v>
                </c:pt>
                <c:pt idx="12">
                  <c:v>2.5431346394887204</c:v>
                </c:pt>
                <c:pt idx="13">
                  <c:v>2.7762112711517317</c:v>
                </c:pt>
                <c:pt idx="14">
                  <c:v>2.9788194790006894</c:v>
                </c:pt>
                <c:pt idx="15">
                  <c:v>3.669232199688313</c:v>
                </c:pt>
                <c:pt idx="16">
                  <c:v>4.18421575096606</c:v>
                </c:pt>
                <c:pt idx="17">
                  <c:v>4.5294166884679976</c:v>
                </c:pt>
                <c:pt idx="18">
                  <c:v>5.1056209354014799</c:v>
                </c:pt>
                <c:pt idx="19">
                  <c:v>5.3088746138502279</c:v>
                </c:pt>
                <c:pt idx="20">
                  <c:v>5.2274901313315594</c:v>
                </c:pt>
                <c:pt idx="21">
                  <c:v>5.4666257523746911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F3B-4551-A213-DF61DCF8B6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4044816"/>
        <c:axId val="454045144"/>
        <c:extLst/>
      </c:lineChart>
      <c:catAx>
        <c:axId val="45404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54045144"/>
        <c:crosses val="autoZero"/>
        <c:auto val="1"/>
        <c:lblAlgn val="ctr"/>
        <c:lblOffset val="100"/>
        <c:noMultiLvlLbl val="0"/>
      </c:catAx>
      <c:valAx>
        <c:axId val="4540451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5404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Montserrat" panose="00000500000000000000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15527113993876"/>
          <c:y val="3.5476706015780846E-2"/>
          <c:w val="0.64604492576318051"/>
          <c:h val="0.90243905845660266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11-4A67-9794-080F60C2E49A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11-4A67-9794-080F60C2E49A}"/>
              </c:ext>
            </c:extLst>
          </c:dPt>
          <c:dPt>
            <c:idx val="3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711-4A67-9794-080F60C2E49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711-4A67-9794-080F60C2E49A}"/>
              </c:ext>
            </c:extLst>
          </c:dPt>
          <c:dLbls>
            <c:dLbl>
              <c:idx val="3"/>
              <c:layout>
                <c:manualLayout>
                  <c:x val="4.6137901120562579E-3"/>
                  <c:y val="-4.157168934427677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11-4A67-9794-080F60C2E49A}"/>
                </c:ext>
              </c:extLst>
            </c:dLbl>
            <c:dLbl>
              <c:idx val="4"/>
              <c:layout>
                <c:manualLayout>
                  <c:x val="1.816381289370665E-7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002060"/>
                      </a:solidFill>
                      <a:latin typeface="Montserra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11-4A67-9794-080F60C2E49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FF0000"/>
                      </a:solidFill>
                      <a:latin typeface="Montserra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711-4A67-9794-080F60C2E49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chemeClr val="tx2"/>
                      </a:solidFill>
                      <a:latin typeface="Montserra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711-4A67-9794-080F60C2E4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Montserra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'PLANOS BD'!$G$3:$G$11</c:f>
              <c:strCache>
                <c:ptCount val="9"/>
                <c:pt idx="0">
                  <c:v>CDI</c:v>
                </c:pt>
                <c:pt idx="1">
                  <c:v>INPC + 3,9%a.a.</c:v>
                </c:pt>
                <c:pt idx="2">
                  <c:v>Consolidado</c:v>
                </c:pt>
                <c:pt idx="3">
                  <c:v>Operações com Participantes</c:v>
                </c:pt>
                <c:pt idx="4">
                  <c:v>Imobiliário</c:v>
                </c:pt>
                <c:pt idx="5">
                  <c:v>Exterior</c:v>
                </c:pt>
                <c:pt idx="6">
                  <c:v>Estruturado</c:v>
                </c:pt>
                <c:pt idx="7">
                  <c:v>Renda Variável</c:v>
                </c:pt>
                <c:pt idx="8">
                  <c:v>Renda Fixa</c:v>
                </c:pt>
              </c:strCache>
            </c:strRef>
          </c:cat>
          <c:val>
            <c:numRef>
              <c:f>'PLANOS BD'!$H$3:$H$11</c:f>
              <c:numCache>
                <c:formatCode>0.00%</c:formatCode>
                <c:ptCount val="9"/>
                <c:pt idx="0">
                  <c:v>2.4199999999999999E-2</c:v>
                </c:pt>
                <c:pt idx="1">
                  <c:v>4.41E-2</c:v>
                </c:pt>
                <c:pt idx="2">
                  <c:v>3.2899999999999999E-2</c:v>
                </c:pt>
                <c:pt idx="3">
                  <c:v>4.2999999999999997E-2</c:v>
                </c:pt>
                <c:pt idx="4">
                  <c:v>1.4800000000000001E-2</c:v>
                </c:pt>
                <c:pt idx="5">
                  <c:v>-0.2384</c:v>
                </c:pt>
                <c:pt idx="6">
                  <c:v>0.1019</c:v>
                </c:pt>
                <c:pt idx="7">
                  <c:v>0.1101</c:v>
                </c:pt>
                <c:pt idx="8">
                  <c:v>3.5999999999999997E-2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711-4A67-9794-080F60C2E4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2523264"/>
        <c:axId val="62524800"/>
      </c:barChart>
      <c:catAx>
        <c:axId val="6252326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62524800"/>
        <c:crosses val="autoZero"/>
        <c:auto val="1"/>
        <c:lblAlgn val="ctr"/>
        <c:lblOffset val="100"/>
        <c:noMultiLvlLbl val="0"/>
      </c:catAx>
      <c:valAx>
        <c:axId val="62524800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62523264"/>
        <c:crosses val="autoZero"/>
        <c:crossBetween val="between"/>
        <c:majorUnit val="1.0000000000000005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69739420750955E-2"/>
          <c:y val="0.14499202447109194"/>
          <c:w val="0.79969149213010549"/>
          <c:h val="0.64288140376624947"/>
        </c:manualLayout>
      </c:layout>
      <c:lineChart>
        <c:grouping val="standard"/>
        <c:varyColors val="0"/>
        <c:ser>
          <c:idx val="1"/>
          <c:order val="0"/>
          <c:tx>
            <c:strRef>
              <c:f>'RRE03-B'!$D$34</c:f>
              <c:strCache>
                <c:ptCount val="1"/>
                <c:pt idx="0">
                  <c:v>Meta 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1"/>
              <c:layout>
                <c:manualLayout>
                  <c:x val="-1.0132089253760282E-3"/>
                  <c:y val="1.0140485638626195E-2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6A-45E0-BF9A-8E9A742954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'RRE03-B'!$C$35:$C$56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'RRE03-B'!$E$35:$E$56</c:f>
              <c:numCache>
                <c:formatCode>0.00%</c:formatCode>
                <c:ptCount val="22"/>
                <c:pt idx="0">
                  <c:v>0.16008267771366214</c:v>
                </c:pt>
                <c:pt idx="1">
                  <c:v>0.41094378527810016</c:v>
                </c:pt>
                <c:pt idx="2">
                  <c:v>0.65090196288964597</c:v>
                </c:pt>
                <c:pt idx="3">
                  <c:v>0.85728466738378106</c:v>
                </c:pt>
                <c:pt idx="4">
                  <c:v>1.0680901404604461</c:v>
                </c:pt>
                <c:pt idx="5">
                  <c:v>1.2538505385548322</c:v>
                </c:pt>
                <c:pt idx="6">
                  <c:v>1.5122557064397801</c:v>
                </c:pt>
                <c:pt idx="7">
                  <c:v>1.8355914260539961</c:v>
                </c:pt>
                <c:pt idx="8">
                  <c:v>2.1293760577821819</c:v>
                </c:pt>
                <c:pt idx="9">
                  <c:v>2.5049011847160441</c:v>
                </c:pt>
                <c:pt idx="10">
                  <c:v>2.9475702043456806</c:v>
                </c:pt>
                <c:pt idx="11">
                  <c:v>3.4181205727036854</c:v>
                </c:pt>
                <c:pt idx="12">
                  <c:v>3.8780469243221392</c:v>
                </c:pt>
                <c:pt idx="13">
                  <c:v>4.4112174531505488</c:v>
                </c:pt>
                <c:pt idx="14">
                  <c:v>5.2883758023062519</c:v>
                </c:pt>
                <c:pt idx="15">
                  <c:v>6.0178273953737778</c:v>
                </c:pt>
                <c:pt idx="16">
                  <c:v>6.6073248965851752</c:v>
                </c:pt>
                <c:pt idx="17">
                  <c:v>7.2866590098502311</c:v>
                </c:pt>
                <c:pt idx="18">
                  <c:v>8.075548947587972</c:v>
                </c:pt>
                <c:pt idx="19">
                  <c:v>8.940448762293105</c:v>
                </c:pt>
                <c:pt idx="20">
                  <c:v>10.432510121513301</c:v>
                </c:pt>
                <c:pt idx="21">
                  <c:v>10.920678303701919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6A-45E0-BF9A-8E9A742954D3}"/>
            </c:ext>
          </c:extLst>
        </c:ser>
        <c:ser>
          <c:idx val="2"/>
          <c:order val="1"/>
          <c:tx>
            <c:strRef>
              <c:f>'RRE03-B'!$F$34</c:f>
              <c:strCache>
                <c:ptCount val="1"/>
                <c:pt idx="0">
                  <c:v>Roraima 03-B</c:v>
                </c:pt>
              </c:strCache>
            </c:strRef>
          </c:tx>
          <c:spPr>
            <a:ln w="34925" cap="rnd">
              <a:solidFill>
                <a:schemeClr val="tx2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1"/>
              <c:layout>
                <c:manualLayout>
                  <c:x val="-4.8521301369405991E-3"/>
                  <c:y val="-3.1364740200255461E-3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6A-45E0-BF9A-8E9A742954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'RRE03-B'!$C$35:$C$56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'RRE03-B'!$G$35:$G$56</c:f>
              <c:numCache>
                <c:formatCode>0.00%</c:formatCode>
                <c:ptCount val="22"/>
                <c:pt idx="0">
                  <c:v>0.1066849355204329</c:v>
                </c:pt>
                <c:pt idx="1">
                  <c:v>0.33428152839327785</c:v>
                </c:pt>
                <c:pt idx="2">
                  <c:v>0.63477462253207229</c:v>
                </c:pt>
                <c:pt idx="3">
                  <c:v>0.94309311634162118</c:v>
                </c:pt>
                <c:pt idx="4">
                  <c:v>1.2346323069396354</c:v>
                </c:pt>
                <c:pt idx="5">
                  <c:v>1.5678096407690778</c:v>
                </c:pt>
                <c:pt idx="6">
                  <c:v>1.9718265975105513</c:v>
                </c:pt>
                <c:pt idx="7">
                  <c:v>2.3496517191026709</c:v>
                </c:pt>
                <c:pt idx="8">
                  <c:v>2.925727046566001</c:v>
                </c:pt>
                <c:pt idx="9">
                  <c:v>3.4717315473055983</c:v>
                </c:pt>
                <c:pt idx="10">
                  <c:v>4.0535038216100574</c:v>
                </c:pt>
                <c:pt idx="11">
                  <c:v>5.2612912349748608</c:v>
                </c:pt>
                <c:pt idx="12">
                  <c:v>5.1942954187606292</c:v>
                </c:pt>
                <c:pt idx="13">
                  <c:v>5.9692017756475835</c:v>
                </c:pt>
                <c:pt idx="14">
                  <c:v>6.7852953035759151</c:v>
                </c:pt>
                <c:pt idx="15">
                  <c:v>7.8767937051372598</c:v>
                </c:pt>
                <c:pt idx="16">
                  <c:v>8.9011756987100998</c:v>
                </c:pt>
                <c:pt idx="17">
                  <c:v>9.7586175142183951</c:v>
                </c:pt>
                <c:pt idx="18">
                  <c:v>11.133568832535506</c:v>
                </c:pt>
                <c:pt idx="19">
                  <c:v>11.871289817553665</c:v>
                </c:pt>
                <c:pt idx="20">
                  <c:v>12.108121550196651</c:v>
                </c:pt>
                <c:pt idx="21">
                  <c:v>12.291635251899406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56A-45E0-BF9A-8E9A742954D3}"/>
            </c:ext>
          </c:extLst>
        </c:ser>
        <c:ser>
          <c:idx val="0"/>
          <c:order val="2"/>
          <c:tx>
            <c:strRef>
              <c:f>'RRE03-B'!$H$34</c:f>
              <c:strCache>
                <c:ptCount val="1"/>
                <c:pt idx="0">
                  <c:v>CDI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1"/>
              <c:layout>
                <c:manualLayout>
                  <c:x val="6.7730430062324194E-3"/>
                  <c:y val="2.4455133042722395E-2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6A-45E0-BF9A-8E9A742954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'RRE03-B'!$C$35:$C$56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'RRE03-B'!$I$35:$I$56</c:f>
              <c:numCache>
                <c:formatCode>0.00%</c:formatCode>
                <c:ptCount val="22"/>
                <c:pt idx="0">
                  <c:v>9.7502999999999992E-2</c:v>
                </c:pt>
                <c:pt idx="1">
                  <c:v>0.20589349378299993</c:v>
                </c:pt>
                <c:pt idx="2">
                  <c:v>0.35516381401743469</c:v>
                </c:pt>
                <c:pt idx="3">
                  <c:v>0.51520866045289382</c:v>
                </c:pt>
                <c:pt idx="4">
                  <c:v>0.74294452211896389</c:v>
                </c:pt>
                <c:pt idx="5">
                  <c:v>1.0739296868693549</c:v>
                </c:pt>
                <c:pt idx="6">
                  <c:v>1.4088693312987557</c:v>
                </c:pt>
                <c:pt idx="7">
                  <c:v>1.9691723377588466</c:v>
                </c:pt>
                <c:pt idx="8">
                  <c:v>2.5362842542707864</c:v>
                </c:pt>
                <c:pt idx="9">
                  <c:v>3.1470005449833511</c:v>
                </c:pt>
                <c:pt idx="10">
                  <c:v>3.6272232080924232</c:v>
                </c:pt>
                <c:pt idx="11">
                  <c:v>4.0159099575721866</c:v>
                </c:pt>
                <c:pt idx="12">
                  <c:v>4.4201923001525047</c:v>
                </c:pt>
                <c:pt idx="13">
                  <c:v>5.0066571070290058</c:v>
                </c:pt>
                <c:pt idx="14">
                  <c:v>5.8018544148001467</c:v>
                </c:pt>
                <c:pt idx="15">
                  <c:v>6.7539915994927009</c:v>
                </c:pt>
                <c:pt idx="16">
                  <c:v>7.5255137636422234</c:v>
                </c:pt>
                <c:pt idx="17">
                  <c:v>8.0728517472680537</c:v>
                </c:pt>
                <c:pt idx="18">
                  <c:v>8.6145009965799577</c:v>
                </c:pt>
                <c:pt idx="19">
                  <c:v>8.8808226741852234</c:v>
                </c:pt>
                <c:pt idx="20">
                  <c:v>9.3155788718493735</c:v>
                </c:pt>
                <c:pt idx="21">
                  <c:v>9.5652158805481289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56A-45E0-BF9A-8E9A742954D3}"/>
            </c:ext>
          </c:extLst>
        </c:ser>
        <c:ser>
          <c:idx val="3"/>
          <c:order val="3"/>
          <c:tx>
            <c:strRef>
              <c:f>'RRE03-B'!$J$34</c:f>
              <c:strCache>
                <c:ptCount val="1"/>
                <c:pt idx="0">
                  <c:v>Prev. Aberta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1"/>
              <c:layout>
                <c:manualLayout>
                  <c:x val="-1.6283249474928388E-2"/>
                  <c:y val="-1.3465578249212171E-2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6A-45E0-BF9A-8E9A742954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'RRE03-B'!$C$35:$C$56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'RRE03-B'!$K$35:$K$56</c:f>
              <c:numCache>
                <c:formatCode>0.00%</c:formatCode>
                <c:ptCount val="22"/>
                <c:pt idx="0">
                  <c:v>1.7800000000000038E-2</c:v>
                </c:pt>
                <c:pt idx="1">
                  <c:v>0.17240032619852497</c:v>
                </c:pt>
                <c:pt idx="2">
                  <c:v>0.47802103457145617</c:v>
                </c:pt>
                <c:pt idx="3">
                  <c:v>0.67891034014464857</c:v>
                </c:pt>
                <c:pt idx="4">
                  <c:v>0.95920501708713979</c:v>
                </c:pt>
                <c:pt idx="5">
                  <c:v>1.2419266596992724</c:v>
                </c:pt>
                <c:pt idx="6">
                  <c:v>1.5129215004940537</c:v>
                </c:pt>
                <c:pt idx="7">
                  <c:v>1.4857105970297138</c:v>
                </c:pt>
                <c:pt idx="8">
                  <c:v>1.8638984362907709</c:v>
                </c:pt>
                <c:pt idx="9">
                  <c:v>2.0827219145499676</c:v>
                </c:pt>
                <c:pt idx="10">
                  <c:v>2.2581534922774202</c:v>
                </c:pt>
                <c:pt idx="11">
                  <c:v>2.5900597291118492</c:v>
                </c:pt>
                <c:pt idx="12">
                  <c:v>2.5431346394887204</c:v>
                </c:pt>
                <c:pt idx="13">
                  <c:v>2.7762112711517317</c:v>
                </c:pt>
                <c:pt idx="14">
                  <c:v>2.9788194790006894</c:v>
                </c:pt>
                <c:pt idx="15">
                  <c:v>3.669232199688313</c:v>
                </c:pt>
                <c:pt idx="16">
                  <c:v>4.18421575096606</c:v>
                </c:pt>
                <c:pt idx="17">
                  <c:v>4.5294166884679976</c:v>
                </c:pt>
                <c:pt idx="18">
                  <c:v>5.1056209354014799</c:v>
                </c:pt>
                <c:pt idx="19">
                  <c:v>5.3088746138502279</c:v>
                </c:pt>
                <c:pt idx="20">
                  <c:v>5.2274901313315594</c:v>
                </c:pt>
                <c:pt idx="21">
                  <c:v>5.4666257523746911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56A-45E0-BF9A-8E9A742954D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4044816"/>
        <c:axId val="454045144"/>
        <c:extLst/>
      </c:lineChart>
      <c:catAx>
        <c:axId val="45404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54045144"/>
        <c:crosses val="autoZero"/>
        <c:auto val="1"/>
        <c:lblAlgn val="ctr"/>
        <c:lblOffset val="100"/>
        <c:noMultiLvlLbl val="0"/>
      </c:catAx>
      <c:valAx>
        <c:axId val="4540451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5404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Montserrat" panose="00000500000000000000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735068885888969E-2"/>
          <c:y val="6.6363856735784779E-2"/>
          <c:w val="0.48882591526752722"/>
          <c:h val="0.81721433070099092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3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8C-4FF0-A9CD-2546AAB178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8C-4FF0-A9CD-2546AAB178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8C-4FF0-A9CD-2546AAB178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8C-4FF0-A9CD-2546AAB1781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E8C-4FF0-A9CD-2546AAB1781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4E8C-4FF0-A9CD-2546AAB17817}"/>
              </c:ext>
            </c:extLst>
          </c:dPt>
          <c:dLbls>
            <c:dLbl>
              <c:idx val="0"/>
              <c:layout>
                <c:manualLayout>
                  <c:x val="9.7928436911487754E-2"/>
                  <c:y val="0.10256410256410256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8C-4FF0-A9CD-2546AAB17817}"/>
                </c:ext>
              </c:extLst>
            </c:dLbl>
            <c:dLbl>
              <c:idx val="1"/>
              <c:layout>
                <c:manualLayout>
                  <c:x val="-0.11044135054705563"/>
                  <c:y val="-0.119658023918558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Montserra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8C-4FF0-A9CD-2546AAB17817}"/>
                </c:ext>
              </c:extLst>
            </c:dLbl>
            <c:dLbl>
              <c:idx val="2"/>
              <c:layout>
                <c:manualLayout>
                  <c:x val="-2.2598870056497175E-2"/>
                  <c:y val="-0.13675213675213677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8C-4FF0-A9CD-2546AAB17817}"/>
                </c:ext>
              </c:extLst>
            </c:dLbl>
            <c:dLbl>
              <c:idx val="3"/>
              <c:layout>
                <c:manualLayout>
                  <c:x val="1.2554927809165096E-2"/>
                  <c:y val="-0.13675213675213677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8C-4FF0-A9CD-2546AAB17817}"/>
                </c:ext>
              </c:extLst>
            </c:dLbl>
            <c:dLbl>
              <c:idx val="4"/>
              <c:layout>
                <c:manualLayout>
                  <c:x val="6.272214504599756E-2"/>
                  <c:y val="-0.10460251046025104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8C-4FF0-A9CD-2546AAB17817}"/>
                </c:ext>
              </c:extLst>
            </c:dLbl>
            <c:dLbl>
              <c:idx val="5"/>
              <c:layout>
                <c:manualLayout>
                  <c:x val="0.11549467693824925"/>
                  <c:y val="-7.1512169879130366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8C-4FF0-A9CD-2546AAB178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Montserra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'PLANOS BD'!$B$7:$B$12</c:f>
              <c:strCache>
                <c:ptCount val="6"/>
                <c:pt idx="0">
                  <c:v>Renda Fixa R$ 638,62 mi</c:v>
                </c:pt>
                <c:pt idx="1">
                  <c:v>Renda Variável R$ 1,81 mi</c:v>
                </c:pt>
                <c:pt idx="2">
                  <c:v>Estruturado R$ 23,27 mi</c:v>
                </c:pt>
                <c:pt idx="3">
                  <c:v>Imóveis R$ 19,25 mi</c:v>
                </c:pt>
                <c:pt idx="4">
                  <c:v>Operações com Participantes R$ 4,15mi</c:v>
                </c:pt>
                <c:pt idx="5">
                  <c:v>Exterior R$ 9,02 mi</c:v>
                </c:pt>
              </c:strCache>
            </c:strRef>
          </c:cat>
          <c:val>
            <c:numRef>
              <c:f>'PLANOS BD'!$C$7:$C$12</c:f>
              <c:numCache>
                <c:formatCode>0.00%</c:formatCode>
                <c:ptCount val="6"/>
                <c:pt idx="0">
                  <c:v>0.91739999999999999</c:v>
                </c:pt>
                <c:pt idx="1">
                  <c:v>2.5999999999999999E-3</c:v>
                </c:pt>
                <c:pt idx="2">
                  <c:v>3.3399999999999999E-2</c:v>
                </c:pt>
                <c:pt idx="3">
                  <c:v>2.7699999999999999E-2</c:v>
                </c:pt>
                <c:pt idx="4">
                  <c:v>6.0000000000000001E-3</c:v>
                </c:pt>
                <c:pt idx="5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E8C-4FF0-A9CD-2546AAB178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812535534232766"/>
          <c:y val="4.059627161989366E-2"/>
          <c:w val="0.41680880359774847"/>
          <c:h val="0.897439935392691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637333374070482"/>
          <c:y val="1.7809648810356992E-4"/>
          <c:w val="0.73103066604542521"/>
          <c:h val="0.90283401936086072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4F0-4A73-8756-01B34382FBFC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4F0-4A73-8756-01B34382FBF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4F0-4A73-8756-01B34382FBF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4F0-4A73-8756-01B34382FBFC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002060"/>
                      </a:solidFill>
                      <a:latin typeface="Montserra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4F0-4A73-8756-01B34382FBF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C00000"/>
                      </a:solidFill>
                      <a:latin typeface="Montserra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4F0-4A73-8756-01B34382FBFC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002060"/>
                      </a:solidFill>
                      <a:latin typeface="Montserra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4F0-4A73-8756-01B34382FB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Montserra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'PLANOS BD'!$G$34:$G$42</c:f>
              <c:strCache>
                <c:ptCount val="9"/>
                <c:pt idx="0">
                  <c:v>CDI</c:v>
                </c:pt>
                <c:pt idx="1">
                  <c:v>INPC + 4,7% a.a.</c:v>
                </c:pt>
                <c:pt idx="2">
                  <c:v>Consolidado</c:v>
                </c:pt>
                <c:pt idx="3">
                  <c:v>Operações com Participantes</c:v>
                </c:pt>
                <c:pt idx="4">
                  <c:v>Imobiliário</c:v>
                </c:pt>
                <c:pt idx="5">
                  <c:v>Exterior</c:v>
                </c:pt>
                <c:pt idx="6">
                  <c:v>Estruturado</c:v>
                </c:pt>
                <c:pt idx="7">
                  <c:v>Renda Variável</c:v>
                </c:pt>
                <c:pt idx="8">
                  <c:v>Renda Fixa</c:v>
                </c:pt>
              </c:strCache>
            </c:strRef>
          </c:cat>
          <c:val>
            <c:numRef>
              <c:f>'PLANOS BD'!$H$34:$H$42</c:f>
              <c:numCache>
                <c:formatCode>0.00%</c:formatCode>
                <c:ptCount val="9"/>
                <c:pt idx="0">
                  <c:v>2.4199999999999999E-2</c:v>
                </c:pt>
                <c:pt idx="1">
                  <c:v>4.6100000000000002E-2</c:v>
                </c:pt>
                <c:pt idx="2">
                  <c:v>3.6700000000000003E-2</c:v>
                </c:pt>
                <c:pt idx="3">
                  <c:v>4.1799999999999997E-2</c:v>
                </c:pt>
                <c:pt idx="4">
                  <c:v>1.41E-2</c:v>
                </c:pt>
                <c:pt idx="5">
                  <c:v>-0.2412</c:v>
                </c:pt>
                <c:pt idx="6">
                  <c:v>0.1042</c:v>
                </c:pt>
                <c:pt idx="7">
                  <c:v>6.7000000000000004E-2</c:v>
                </c:pt>
                <c:pt idx="8">
                  <c:v>3.7400000000000003E-2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4F0-4A73-8756-01B34382FBF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2554880"/>
        <c:axId val="62556416"/>
      </c:barChart>
      <c:catAx>
        <c:axId val="62554880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62556416"/>
        <c:crosses val="autoZero"/>
        <c:auto val="1"/>
        <c:lblAlgn val="ctr"/>
        <c:lblOffset val="700"/>
        <c:noMultiLvlLbl val="0"/>
      </c:catAx>
      <c:valAx>
        <c:axId val="6255641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62554880"/>
        <c:crosses val="autoZero"/>
        <c:crossBetween val="between"/>
        <c:majorUnit val="5.0000000000000044E-3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209307385120458E-2"/>
          <c:y val="0.11453933605194931"/>
          <c:w val="0.48646875208982626"/>
          <c:h val="0.75793345285087432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explosion val="5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00B-4C77-BE30-A15DB11DA2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00B-4C77-BE30-A15DB11DA2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00B-4C77-BE30-A15DB11DA22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00B-4C77-BE30-A15DB11DA22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00B-4C77-BE30-A15DB11DA22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00B-4C77-BE30-A15DB11DA227}"/>
              </c:ext>
            </c:extLst>
          </c:dPt>
          <c:dLbls>
            <c:dLbl>
              <c:idx val="0"/>
              <c:layout>
                <c:manualLayout>
                  <c:x val="0.148975791433892"/>
                  <c:y val="6.3276836158192087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0B-4C77-BE30-A15DB11DA227}"/>
                </c:ext>
              </c:extLst>
            </c:dLbl>
            <c:dLbl>
              <c:idx val="1"/>
              <c:layout>
                <c:manualLayout>
                  <c:x val="-8.9364891648196831E-2"/>
                  <c:y val="-7.3302986273476589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0B-4C77-BE30-A15DB11DA227}"/>
                </c:ext>
              </c:extLst>
            </c:dLbl>
            <c:dLbl>
              <c:idx val="2"/>
              <c:layout>
                <c:manualLayout>
                  <c:x val="-0.13523640020487745"/>
                  <c:y val="-0.148693753064047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Montserra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991527122233761E-2"/>
                      <c:h val="6.98681578422293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00B-4C77-BE30-A15DB11DA227}"/>
                </c:ext>
              </c:extLst>
            </c:dLbl>
            <c:dLbl>
              <c:idx val="3"/>
              <c:layout>
                <c:manualLayout>
                  <c:x val="-7.1945425400036483E-2"/>
                  <c:y val="-0.17717512108603975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0B-4C77-BE30-A15DB11DA227}"/>
                </c:ext>
              </c:extLst>
            </c:dLbl>
            <c:dLbl>
              <c:idx val="4"/>
              <c:layout>
                <c:manualLayout>
                  <c:x val="-1.7366137165526048E-2"/>
                  <c:y val="-0.170654955479865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0B-4C77-BE30-A15DB11DA227}"/>
                </c:ext>
              </c:extLst>
            </c:dLbl>
            <c:dLbl>
              <c:idx val="5"/>
              <c:layout>
                <c:manualLayout>
                  <c:x val="5.7060164972442734E-2"/>
                  <c:y val="-0.16298809801873207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Montserra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00B-4C77-BE30-A15DB11DA2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Montserra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'PLANOS BD'!$B$37:$B$42</c:f>
              <c:strCache>
                <c:ptCount val="6"/>
                <c:pt idx="0">
                  <c:v>Renda Fixa R$ 52,18 mi</c:v>
                </c:pt>
                <c:pt idx="1">
                  <c:v>Renda Variável R$ 2,07 mi</c:v>
                </c:pt>
                <c:pt idx="2">
                  <c:v>Estruturado R$ 2,67 mi</c:v>
                </c:pt>
                <c:pt idx="3">
                  <c:v>Imóveis R$ 0,49 mi</c:v>
                </c:pt>
                <c:pt idx="4">
                  <c:v>Operações com Participantes R$ 1,48 mi</c:v>
                </c:pt>
                <c:pt idx="5">
                  <c:v>Exterior R$ 0,76 mi</c:v>
                </c:pt>
              </c:strCache>
            </c:strRef>
          </c:cat>
          <c:val>
            <c:numRef>
              <c:f>'PLANOS BD'!$C$37:$C$42</c:f>
              <c:numCache>
                <c:formatCode>0.00%</c:formatCode>
                <c:ptCount val="6"/>
                <c:pt idx="0">
                  <c:v>0.87509999999999999</c:v>
                </c:pt>
                <c:pt idx="1">
                  <c:v>3.4000000000000002E-2</c:v>
                </c:pt>
                <c:pt idx="2">
                  <c:v>3.155607105319376E-2</c:v>
                </c:pt>
                <c:pt idx="3">
                  <c:v>8.2000000000000007E-3</c:v>
                </c:pt>
                <c:pt idx="4">
                  <c:v>2.5000000000000001E-2</c:v>
                </c:pt>
                <c:pt idx="5">
                  <c:v>1.2800000000000001E-2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0B-4C77-BE30-A15DB11DA22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998014517231145"/>
          <c:y val="1.1093133230214514E-2"/>
          <c:w val="0.40512228768871761"/>
          <c:h val="0.864336835972103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Montserra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259047303268558"/>
          <c:y val="0.11623965849860479"/>
          <c:w val="0.73958255342866885"/>
          <c:h val="0.83716756458074248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BE-4AED-8C9E-73FE63ED71D1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2BE-4AED-8C9E-73FE63ED71D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2BE-4AED-8C9E-73FE63ED71D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2BE-4AED-8C9E-73FE63ED71D1}"/>
              </c:ext>
            </c:extLst>
          </c:dPt>
          <c:dLbls>
            <c:dLbl>
              <c:idx val="4"/>
              <c:layout>
                <c:manualLayout>
                  <c:x val="1.0007681271978848E-2"/>
                  <c:y val="-6.865010137205902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002060"/>
                      </a:solidFill>
                      <a:latin typeface="Montserra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BE-4AED-8C9E-73FE63ED71D1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FF0000"/>
                      </a:solidFill>
                      <a:latin typeface="Montserra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2BE-4AED-8C9E-73FE63ED71D1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500" b="1" i="0" u="none" strike="noStrike" kern="1200" baseline="0">
                      <a:solidFill>
                        <a:srgbClr val="002060"/>
                      </a:solidFill>
                      <a:latin typeface="Montserra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2BE-4AED-8C9E-73FE63ED71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Montserra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'PLANOS BD'!$G$63:$G$71</c:f>
              <c:strCache>
                <c:ptCount val="9"/>
                <c:pt idx="0">
                  <c:v>CDI</c:v>
                </c:pt>
                <c:pt idx="1">
                  <c:v>INPC + 5% a.a.</c:v>
                </c:pt>
                <c:pt idx="2">
                  <c:v>Consolidado</c:v>
                </c:pt>
                <c:pt idx="3">
                  <c:v>Operações com Participantes</c:v>
                </c:pt>
                <c:pt idx="4">
                  <c:v>Imobiliário</c:v>
                </c:pt>
                <c:pt idx="5">
                  <c:v>Exterior</c:v>
                </c:pt>
                <c:pt idx="6">
                  <c:v>Estruturado</c:v>
                </c:pt>
                <c:pt idx="7">
                  <c:v>Renda Variável</c:v>
                </c:pt>
                <c:pt idx="8">
                  <c:v>Renda Fixa</c:v>
                </c:pt>
              </c:strCache>
            </c:strRef>
          </c:cat>
          <c:val>
            <c:numRef>
              <c:f>'PLANOS BD'!$H$63:$H$71</c:f>
              <c:numCache>
                <c:formatCode>0.00%</c:formatCode>
                <c:ptCount val="9"/>
                <c:pt idx="0">
                  <c:v>2.4199999999999999E-2</c:v>
                </c:pt>
                <c:pt idx="1">
                  <c:v>4.6800000000000001E-2</c:v>
                </c:pt>
                <c:pt idx="2">
                  <c:v>3.8800000000000001E-2</c:v>
                </c:pt>
                <c:pt idx="3">
                  <c:v>4.9700000000000001E-2</c:v>
                </c:pt>
                <c:pt idx="4">
                  <c:v>1.41E-2</c:v>
                </c:pt>
                <c:pt idx="5">
                  <c:v>-0.24049999999999999</c:v>
                </c:pt>
                <c:pt idx="6">
                  <c:v>0.1074</c:v>
                </c:pt>
                <c:pt idx="7">
                  <c:v>0.1101</c:v>
                </c:pt>
                <c:pt idx="8">
                  <c:v>3.85E-2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2BE-4AED-8C9E-73FE63ED71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2569088"/>
        <c:axId val="62574976"/>
      </c:barChart>
      <c:catAx>
        <c:axId val="625690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62574976"/>
        <c:crosses val="autoZero"/>
        <c:auto val="1"/>
        <c:lblAlgn val="ctr"/>
        <c:lblOffset val="100"/>
        <c:noMultiLvlLbl val="0"/>
      </c:catAx>
      <c:valAx>
        <c:axId val="62574976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62569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50575325730389E-2"/>
          <c:y val="0.11184723857623173"/>
          <c:w val="0.44363409758841127"/>
          <c:h val="0.7150477379449276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12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2E-498C-A6A3-BE789959DF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2E-498C-A6A3-BE789959DF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82E-498C-A6A3-BE789959DF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82E-498C-A6A3-BE789959DFA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82E-498C-A6A3-BE789959DFA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D82E-498C-A6A3-BE789959DFA3}"/>
              </c:ext>
            </c:extLst>
          </c:dPt>
          <c:dLbls>
            <c:dLbl>
              <c:idx val="0"/>
              <c:layout>
                <c:manualLayout>
                  <c:x val="0.11194029850746269"/>
                  <c:y val="8.0378250591016553E-2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2E-498C-A6A3-BE789959DFA3}"/>
                </c:ext>
              </c:extLst>
            </c:dLbl>
            <c:dLbl>
              <c:idx val="1"/>
              <c:layout>
                <c:manualLayout>
                  <c:x val="-0.10693429449825458"/>
                  <c:y val="-0.11349375313585497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2E-498C-A6A3-BE789959DFA3}"/>
                </c:ext>
              </c:extLst>
            </c:dLbl>
            <c:dLbl>
              <c:idx val="2"/>
              <c:layout>
                <c:manualLayout>
                  <c:x val="-5.9670626050833814E-2"/>
                  <c:y val="-0.15602849716147615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2E-498C-A6A3-BE789959DFA3}"/>
                </c:ext>
              </c:extLst>
            </c:dLbl>
            <c:dLbl>
              <c:idx val="3"/>
              <c:layout>
                <c:manualLayout>
                  <c:x val="-1.4888349124095606E-2"/>
                  <c:y val="-0.15602849716147615"/>
                </c:manualLayout>
              </c:layout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2E-498C-A6A3-BE789959DFA3}"/>
                </c:ext>
              </c:extLst>
            </c:dLbl>
            <c:dLbl>
              <c:idx val="4"/>
              <c:layout>
                <c:manualLayout>
                  <c:x val="6.138791116227852E-2"/>
                  <c:y val="-0.15162819730738131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Montserra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2E-498C-A6A3-BE789959DFA3}"/>
                </c:ext>
              </c:extLst>
            </c:dLbl>
            <c:dLbl>
              <c:idx val="5"/>
              <c:layout>
                <c:manualLayout>
                  <c:x val="0.14664458288882978"/>
                  <c:y val="-9.851445229547539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Montserra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82E-498C-A6A3-BE789959DF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Montserrat"/>
                    <a:ea typeface="+mn-ea"/>
                    <a:cs typeface="+mn-cs"/>
                  </a:defRPr>
                </a:pPr>
                <a:endParaRPr lang="en-US"/>
              </a:p>
            </c:txPr>
            <c:showLegendKey val="1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'PLANOS BD'!$B$66:$B$71</c:f>
              <c:strCache>
                <c:ptCount val="6"/>
                <c:pt idx="0">
                  <c:v>Renda Fixa R$ 11,80 mi</c:v>
                </c:pt>
                <c:pt idx="1">
                  <c:v>Renda Variável R$ 0,170 mi</c:v>
                </c:pt>
                <c:pt idx="2">
                  <c:v>Estruturado R$ 0,729 mi</c:v>
                </c:pt>
                <c:pt idx="3">
                  <c:v>Imóveis R$ 0,129 mi</c:v>
                </c:pt>
                <c:pt idx="4">
                  <c:v>Operações com Participantes R$ 0,094 mi</c:v>
                </c:pt>
                <c:pt idx="5">
                  <c:v>Exterior R$ 0,138 mi</c:v>
                </c:pt>
              </c:strCache>
            </c:strRef>
          </c:cat>
          <c:val>
            <c:numRef>
              <c:f>'PLANOS BD'!$C$66:$C$71</c:f>
              <c:numCache>
                <c:formatCode>0.00%</c:formatCode>
                <c:ptCount val="6"/>
                <c:pt idx="0">
                  <c:v>0.90329999999999999</c:v>
                </c:pt>
                <c:pt idx="1">
                  <c:v>1.3100000000000001E-2</c:v>
                </c:pt>
                <c:pt idx="2">
                  <c:v>5.5800000000000002E-2</c:v>
                </c:pt>
                <c:pt idx="3">
                  <c:v>9.9000000000000008E-3</c:v>
                </c:pt>
                <c:pt idx="4">
                  <c:v>7.1999999999999998E-3</c:v>
                </c:pt>
                <c:pt idx="5">
                  <c:v>1.06E-2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82E-498C-A6A3-BE789959DF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307440374813288"/>
          <c:y val="6.4148098508962983E-2"/>
          <c:w val="0.43200013378644692"/>
          <c:h val="0.890616332532901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Montserra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2748723691267E-2"/>
          <c:y val="0.14499202447109194"/>
          <c:w val="0.81863370589027407"/>
          <c:h val="0.64288140376624947"/>
        </c:manualLayout>
      </c:layout>
      <c:lineChart>
        <c:grouping val="standard"/>
        <c:varyColors val="0"/>
        <c:ser>
          <c:idx val="1"/>
          <c:order val="0"/>
          <c:tx>
            <c:strRef>
              <c:f>'ELN01-A'!$D$34</c:f>
              <c:strCache>
                <c:ptCount val="1"/>
                <c:pt idx="0">
                  <c:v>Meta Atuarial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2A2-495C-B2EB-054CC95F3A67}"/>
                </c:ext>
              </c:extLst>
            </c:dLbl>
            <c:dLbl>
              <c:idx val="21"/>
              <c:layout>
                <c:manualLayout>
                  <c:x val="-1.0982705566206024E-2"/>
                  <c:y val="-2.2002520370712614E-2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A2-495C-B2EB-054CC95F3A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'ELN01-A'!$C$35:$C$56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'ELN01-A'!$E$35:$E$56</c:f>
              <c:numCache>
                <c:formatCode>0.00%</c:formatCode>
                <c:ptCount val="22"/>
                <c:pt idx="0">
                  <c:v>0.16008267771366214</c:v>
                </c:pt>
                <c:pt idx="1">
                  <c:v>0.41094378527810016</c:v>
                </c:pt>
                <c:pt idx="2">
                  <c:v>0.65090196288964597</c:v>
                </c:pt>
                <c:pt idx="3">
                  <c:v>0.85728466738378106</c:v>
                </c:pt>
                <c:pt idx="4">
                  <c:v>1.0680901404604461</c:v>
                </c:pt>
                <c:pt idx="5">
                  <c:v>1.2538505385548322</c:v>
                </c:pt>
                <c:pt idx="6">
                  <c:v>1.5122557064397801</c:v>
                </c:pt>
                <c:pt idx="7">
                  <c:v>1.8355914260539961</c:v>
                </c:pt>
                <c:pt idx="8">
                  <c:v>2.1293760577821819</c:v>
                </c:pt>
                <c:pt idx="9">
                  <c:v>2.5233645034569587</c:v>
                </c:pt>
                <c:pt idx="10">
                  <c:v>2.952510299978016</c:v>
                </c:pt>
                <c:pt idx="11">
                  <c:v>3.4149540050754439</c:v>
                </c:pt>
                <c:pt idx="12">
                  <c:v>3.8586568825855263</c:v>
                </c:pt>
                <c:pt idx="13">
                  <c:v>4.3804766317752115</c:v>
                </c:pt>
                <c:pt idx="14">
                  <c:v>5.286548896566158</c:v>
                </c:pt>
                <c:pt idx="15">
                  <c:v>6.0591657559541385</c:v>
                </c:pt>
                <c:pt idx="16">
                  <c:v>6.5653079406560506</c:v>
                </c:pt>
                <c:pt idx="17">
                  <c:v>7.2007938076711593</c:v>
                </c:pt>
                <c:pt idx="18">
                  <c:v>7.9708483462114827</c:v>
                </c:pt>
                <c:pt idx="19">
                  <c:v>8.8948457258712654</c:v>
                </c:pt>
                <c:pt idx="20">
                  <c:v>10.325640417832251</c:v>
                </c:pt>
                <c:pt idx="21">
                  <c:v>10.825101160258653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A2-495C-B2EB-054CC95F3A67}"/>
            </c:ext>
          </c:extLst>
        </c:ser>
        <c:ser>
          <c:idx val="2"/>
          <c:order val="1"/>
          <c:tx>
            <c:strRef>
              <c:f>'ELN01-A'!$F$34</c:f>
              <c:strCache>
                <c:ptCount val="1"/>
                <c:pt idx="0">
                  <c:v>Eletronorte 01-A</c:v>
                </c:pt>
              </c:strCache>
            </c:strRef>
          </c:tx>
          <c:spPr>
            <a:ln w="34925" cap="rnd">
              <a:solidFill>
                <a:schemeClr val="tx2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A2-495C-B2EB-054CC95F3A67}"/>
                </c:ext>
              </c:extLst>
            </c:dLbl>
            <c:dLbl>
              <c:idx val="21"/>
              <c:layout>
                <c:manualLayout>
                  <c:x val="-4.7329136586033117E-3"/>
                  <c:y val="8.1949162817051956E-3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A2-495C-B2EB-054CC95F3A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'ELN01-A'!$C$35:$C$56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'ELN01-A'!$G$35:$G$56</c:f>
              <c:numCache>
                <c:formatCode>0.00%</c:formatCode>
                <c:ptCount val="22"/>
                <c:pt idx="0">
                  <c:v>0.1066849355204329</c:v>
                </c:pt>
                <c:pt idx="1">
                  <c:v>0.33428152839327785</c:v>
                </c:pt>
                <c:pt idx="2">
                  <c:v>0.63477462253207229</c:v>
                </c:pt>
                <c:pt idx="3">
                  <c:v>0.94309311634162118</c:v>
                </c:pt>
                <c:pt idx="4">
                  <c:v>1.2346323069396354</c:v>
                </c:pt>
                <c:pt idx="5">
                  <c:v>1.5678096407690778</c:v>
                </c:pt>
                <c:pt idx="6">
                  <c:v>1.9718265975105513</c:v>
                </c:pt>
                <c:pt idx="7">
                  <c:v>2.3496517191026709</c:v>
                </c:pt>
                <c:pt idx="8">
                  <c:v>2.925727046566001</c:v>
                </c:pt>
                <c:pt idx="9">
                  <c:v>3.498098049955324</c:v>
                </c:pt>
                <c:pt idx="10">
                  <c:v>4.0909473729394357</c:v>
                </c:pt>
                <c:pt idx="11">
                  <c:v>4.7761888893370843</c:v>
                </c:pt>
                <c:pt idx="12">
                  <c:v>5.484349647169811</c:v>
                </c:pt>
                <c:pt idx="13">
                  <c:v>6.2287529866649054</c:v>
                </c:pt>
                <c:pt idx="14">
                  <c:v>7.4186057282699487</c:v>
                </c:pt>
                <c:pt idx="15">
                  <c:v>8.5273361026831012</c:v>
                </c:pt>
                <c:pt idx="16">
                  <c:v>9.3247741344776749</c:v>
                </c:pt>
                <c:pt idx="17">
                  <c:v>10.324212270695114</c:v>
                </c:pt>
                <c:pt idx="18">
                  <c:v>11.498533083166196</c:v>
                </c:pt>
                <c:pt idx="19">
                  <c:v>12.672145339675502</c:v>
                </c:pt>
                <c:pt idx="20">
                  <c:v>14.590347330831976</c:v>
                </c:pt>
                <c:pt idx="21">
                  <c:v>15.103269758016346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2A2-495C-B2EB-054CC95F3A67}"/>
            </c:ext>
          </c:extLst>
        </c:ser>
        <c:ser>
          <c:idx val="0"/>
          <c:order val="2"/>
          <c:tx>
            <c:strRef>
              <c:f>'ELN01-A'!$H$34</c:f>
              <c:strCache>
                <c:ptCount val="1"/>
                <c:pt idx="0">
                  <c:v>CDI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A2-495C-B2EB-054CC95F3A67}"/>
                </c:ext>
              </c:extLst>
            </c:dLbl>
            <c:dLbl>
              <c:idx val="21"/>
              <c:layout>
                <c:manualLayout>
                  <c:x val="1.7562797772699321E-3"/>
                  <c:y val="1.4503265994656631E-2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A2-495C-B2EB-054CC95F3A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'ELN01-A'!$C$35:$C$56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'ELN01-A'!$I$35:$I$56</c:f>
              <c:numCache>
                <c:formatCode>0.00%</c:formatCode>
                <c:ptCount val="22"/>
                <c:pt idx="0">
                  <c:v>9.7502999999999992E-2</c:v>
                </c:pt>
                <c:pt idx="1">
                  <c:v>0.20589349378299993</c:v>
                </c:pt>
                <c:pt idx="2">
                  <c:v>0.35516381401743469</c:v>
                </c:pt>
                <c:pt idx="3">
                  <c:v>0.51520866045289382</c:v>
                </c:pt>
                <c:pt idx="4">
                  <c:v>0.74294452211896389</c:v>
                </c:pt>
                <c:pt idx="5">
                  <c:v>1.0739296868693549</c:v>
                </c:pt>
                <c:pt idx="6">
                  <c:v>1.4088693312987557</c:v>
                </c:pt>
                <c:pt idx="7">
                  <c:v>1.9691723377588466</c:v>
                </c:pt>
                <c:pt idx="8">
                  <c:v>2.5362842542707864</c:v>
                </c:pt>
                <c:pt idx="9">
                  <c:v>3.1470005449833511</c:v>
                </c:pt>
                <c:pt idx="10">
                  <c:v>3.6272232080924232</c:v>
                </c:pt>
                <c:pt idx="11">
                  <c:v>4.0159099575721866</c:v>
                </c:pt>
                <c:pt idx="12">
                  <c:v>4.4201923001525047</c:v>
                </c:pt>
                <c:pt idx="13">
                  <c:v>5.0066571070290058</c:v>
                </c:pt>
                <c:pt idx="14">
                  <c:v>5.8018544148001467</c:v>
                </c:pt>
                <c:pt idx="15">
                  <c:v>6.7539915994927009</c:v>
                </c:pt>
                <c:pt idx="16">
                  <c:v>7.5255137636422234</c:v>
                </c:pt>
                <c:pt idx="17">
                  <c:v>8.0728517472680537</c:v>
                </c:pt>
                <c:pt idx="18">
                  <c:v>8.6145009965799577</c:v>
                </c:pt>
                <c:pt idx="19">
                  <c:v>8.8808226741852234</c:v>
                </c:pt>
                <c:pt idx="20">
                  <c:v>9.3155788718493735</c:v>
                </c:pt>
                <c:pt idx="21">
                  <c:v>9.5652158805481289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2A2-495C-B2EB-054CC95F3A67}"/>
            </c:ext>
          </c:extLst>
        </c:ser>
        <c:ser>
          <c:idx val="3"/>
          <c:order val="3"/>
          <c:tx>
            <c:strRef>
              <c:f>'ELN01-A'!$J$34</c:f>
              <c:strCache>
                <c:ptCount val="1"/>
                <c:pt idx="0">
                  <c:v>Prev. Aberta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1"/>
              <c:layout>
                <c:manualLayout>
                  <c:x val="-1.5733562840758435E-2"/>
                  <c:y val="1.8695058852026956E-2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1969607517531221E-2"/>
                      <c:h val="0.13248885751378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2A2-495C-B2EB-054CC95F3A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'ELN01-A'!$C$35:$C$56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'ELN01-A'!$K$35:$K$56</c:f>
              <c:numCache>
                <c:formatCode>0.00%</c:formatCode>
                <c:ptCount val="22"/>
                <c:pt idx="0">
                  <c:v>1.7800000000000038E-2</c:v>
                </c:pt>
                <c:pt idx="1">
                  <c:v>0.17240032619852497</c:v>
                </c:pt>
                <c:pt idx="2">
                  <c:v>0.47802103457145617</c:v>
                </c:pt>
                <c:pt idx="3">
                  <c:v>0.67891034014464857</c:v>
                </c:pt>
                <c:pt idx="4">
                  <c:v>0.95920501708713979</c:v>
                </c:pt>
                <c:pt idx="5">
                  <c:v>1.2419266596992724</c:v>
                </c:pt>
                <c:pt idx="6">
                  <c:v>1.5129215004940537</c:v>
                </c:pt>
                <c:pt idx="7">
                  <c:v>1.4857105970297138</c:v>
                </c:pt>
                <c:pt idx="8">
                  <c:v>1.8638984362907709</c:v>
                </c:pt>
                <c:pt idx="9">
                  <c:v>2.0827219145499676</c:v>
                </c:pt>
                <c:pt idx="10">
                  <c:v>2.2581534922774202</c:v>
                </c:pt>
                <c:pt idx="11">
                  <c:v>2.5900597291118492</c:v>
                </c:pt>
                <c:pt idx="12">
                  <c:v>2.5431346394887204</c:v>
                </c:pt>
                <c:pt idx="13">
                  <c:v>2.7762112711517317</c:v>
                </c:pt>
                <c:pt idx="14">
                  <c:v>2.9788194790006894</c:v>
                </c:pt>
                <c:pt idx="15">
                  <c:v>3.669232199688313</c:v>
                </c:pt>
                <c:pt idx="16">
                  <c:v>4.18421575096606</c:v>
                </c:pt>
                <c:pt idx="17">
                  <c:v>4.5294166884679976</c:v>
                </c:pt>
                <c:pt idx="18">
                  <c:v>5.1056209354014799</c:v>
                </c:pt>
                <c:pt idx="19">
                  <c:v>5.3088746138502279</c:v>
                </c:pt>
                <c:pt idx="20">
                  <c:v>5.2274901313315594</c:v>
                </c:pt>
                <c:pt idx="21">
                  <c:v>5.4666257523746911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2A2-495C-B2EB-054CC95F3A6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4044816"/>
        <c:axId val="454045144"/>
        <c:extLst/>
      </c:lineChart>
      <c:catAx>
        <c:axId val="45404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54045144"/>
        <c:crosses val="autoZero"/>
        <c:auto val="1"/>
        <c:lblAlgn val="ctr"/>
        <c:lblOffset val="100"/>
        <c:noMultiLvlLbl val="0"/>
      </c:catAx>
      <c:valAx>
        <c:axId val="4540451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5404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Montserrat" panose="00000500000000000000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2748723691267E-2"/>
          <c:y val="0.14499202447109194"/>
          <c:w val="0.81863370589027407"/>
          <c:h val="0.64288140376624947"/>
        </c:manualLayout>
      </c:layout>
      <c:lineChart>
        <c:grouping val="standard"/>
        <c:varyColors val="0"/>
        <c:ser>
          <c:idx val="1"/>
          <c:order val="0"/>
          <c:tx>
            <c:strRef>
              <c:f>'AMZ02-A'!$D$34</c:f>
              <c:strCache>
                <c:ptCount val="1"/>
                <c:pt idx="0">
                  <c:v>Meta Atuarial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1"/>
              <c:layout>
                <c:manualLayout>
                  <c:x val="3.6394808741523881E-3"/>
                  <c:y val="-3.5137112011464494E-3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90-4E22-B66F-ED64808539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'AMZ02-A'!$C$35:$C$56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'AMZ02-A'!$E$35:$E$56</c:f>
              <c:numCache>
                <c:formatCode>0.00%</c:formatCode>
                <c:ptCount val="22"/>
                <c:pt idx="0">
                  <c:v>0.16008267771366214</c:v>
                </c:pt>
                <c:pt idx="1">
                  <c:v>0.41094378527810016</c:v>
                </c:pt>
                <c:pt idx="2">
                  <c:v>0.65090196288964597</c:v>
                </c:pt>
                <c:pt idx="3">
                  <c:v>0.85728466738378106</c:v>
                </c:pt>
                <c:pt idx="4">
                  <c:v>1.0680901404604461</c:v>
                </c:pt>
                <c:pt idx="5">
                  <c:v>1.2538505385548322</c:v>
                </c:pt>
                <c:pt idx="6">
                  <c:v>1.5122557064397801</c:v>
                </c:pt>
                <c:pt idx="7">
                  <c:v>1.8355914260539961</c:v>
                </c:pt>
                <c:pt idx="8">
                  <c:v>2.1293760577821819</c:v>
                </c:pt>
                <c:pt idx="9">
                  <c:v>2.5233645034569587</c:v>
                </c:pt>
                <c:pt idx="10">
                  <c:v>2.952510299978016</c:v>
                </c:pt>
                <c:pt idx="11">
                  <c:v>3.4386690668753115</c:v>
                </c:pt>
                <c:pt idx="12">
                  <c:v>3.9433457397790344</c:v>
                </c:pt>
                <c:pt idx="13">
                  <c:v>4.5400075705703635</c:v>
                </c:pt>
                <c:pt idx="14">
                  <c:v>5.5039688878496067</c:v>
                </c:pt>
                <c:pt idx="15">
                  <c:v>6.3286721428289372</c:v>
                </c:pt>
                <c:pt idx="16">
                  <c:v>6.8915141633981998</c:v>
                </c:pt>
                <c:pt idx="17">
                  <c:v>7.5954372267733188</c:v>
                </c:pt>
                <c:pt idx="18">
                  <c:v>8.4429473373331678</c:v>
                </c:pt>
                <c:pt idx="19">
                  <c:v>9.4552312918952826</c:v>
                </c:pt>
                <c:pt idx="20">
                  <c:v>11.059063772072019</c:v>
                </c:pt>
                <c:pt idx="21">
                  <c:v>11.61498661196454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90-4E22-B66F-ED6480853941}"/>
            </c:ext>
          </c:extLst>
        </c:ser>
        <c:ser>
          <c:idx val="2"/>
          <c:order val="1"/>
          <c:tx>
            <c:strRef>
              <c:f>'AMZ02-A'!$F$34</c:f>
              <c:strCache>
                <c:ptCount val="1"/>
                <c:pt idx="0">
                  <c:v>Amazonas 02-A</c:v>
                </c:pt>
              </c:strCache>
            </c:strRef>
          </c:tx>
          <c:spPr>
            <a:ln w="34925" cap="rnd">
              <a:solidFill>
                <a:schemeClr val="tx2">
                  <a:lumMod val="75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1"/>
              <c:layout>
                <c:manualLayout>
                  <c:x val="-5.4893871874453683E-3"/>
                  <c:y val="-9.078816114765593E-4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90-4E22-B66F-ED64808539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'AMZ02-A'!$C$35:$C$56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'AMZ02-A'!$G$35:$G$56</c:f>
              <c:numCache>
                <c:formatCode>0.00%</c:formatCode>
                <c:ptCount val="22"/>
                <c:pt idx="0">
                  <c:v>0.1066849355204329</c:v>
                </c:pt>
                <c:pt idx="1">
                  <c:v>0.33428152839327785</c:v>
                </c:pt>
                <c:pt idx="2">
                  <c:v>0.63477462253207229</c:v>
                </c:pt>
                <c:pt idx="3">
                  <c:v>0.94309311634162118</c:v>
                </c:pt>
                <c:pt idx="4">
                  <c:v>1.2346323069396354</c:v>
                </c:pt>
                <c:pt idx="5">
                  <c:v>1.5678096407690778</c:v>
                </c:pt>
                <c:pt idx="6">
                  <c:v>1.9718265975105513</c:v>
                </c:pt>
                <c:pt idx="7">
                  <c:v>2.3496517191026709</c:v>
                </c:pt>
                <c:pt idx="8">
                  <c:v>2.925727046566001</c:v>
                </c:pt>
                <c:pt idx="9">
                  <c:v>3.4780768420178374</c:v>
                </c:pt>
                <c:pt idx="10">
                  <c:v>4.0432101394804887</c:v>
                </c:pt>
                <c:pt idx="11">
                  <c:v>4.7134527670174453</c:v>
                </c:pt>
                <c:pt idx="12">
                  <c:v>5.269371721248242</c:v>
                </c:pt>
                <c:pt idx="13">
                  <c:v>6.0329811968962774</c:v>
                </c:pt>
                <c:pt idx="14">
                  <c:v>7.119576791816753</c:v>
                </c:pt>
                <c:pt idx="15">
                  <c:v>8.2262751085413779</c:v>
                </c:pt>
                <c:pt idx="16">
                  <c:v>9.1110748914504978</c:v>
                </c:pt>
                <c:pt idx="17">
                  <c:v>10.132293455486998</c:v>
                </c:pt>
                <c:pt idx="18">
                  <c:v>11.186521645721617</c:v>
                </c:pt>
                <c:pt idx="19">
                  <c:v>12.336929289077739</c:v>
                </c:pt>
                <c:pt idx="20">
                  <c:v>13.904018480544373</c:v>
                </c:pt>
                <c:pt idx="21">
                  <c:v>14.45099595878035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490-4E22-B66F-ED6480853941}"/>
            </c:ext>
          </c:extLst>
        </c:ser>
        <c:ser>
          <c:idx val="0"/>
          <c:order val="2"/>
          <c:tx>
            <c:strRef>
              <c:f>'AMZ02-A'!$H$34</c:f>
              <c:strCache>
                <c:ptCount val="1"/>
                <c:pt idx="0">
                  <c:v>CDI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1"/>
              <c:layout>
                <c:manualLayout>
                  <c:x val="-1.4474004596284704E-3"/>
                  <c:y val="1.7392118635954464E-2"/>
                </c:manualLayout>
              </c:layout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90-4E22-B66F-ED64808539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'AMZ02-A'!$C$35:$C$56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'AMZ02-A'!$I$35:$I$56</c:f>
              <c:numCache>
                <c:formatCode>0.00%</c:formatCode>
                <c:ptCount val="22"/>
                <c:pt idx="0">
                  <c:v>9.7502999999999992E-2</c:v>
                </c:pt>
                <c:pt idx="1">
                  <c:v>0.20589349378299993</c:v>
                </c:pt>
                <c:pt idx="2">
                  <c:v>0.35516381401743469</c:v>
                </c:pt>
                <c:pt idx="3">
                  <c:v>0.51520866045289382</c:v>
                </c:pt>
                <c:pt idx="4">
                  <c:v>0.74294452211896389</c:v>
                </c:pt>
                <c:pt idx="5">
                  <c:v>1.0739296868693549</c:v>
                </c:pt>
                <c:pt idx="6">
                  <c:v>1.4088693312987557</c:v>
                </c:pt>
                <c:pt idx="7">
                  <c:v>1.9691723377588466</c:v>
                </c:pt>
                <c:pt idx="8">
                  <c:v>2.5362842542707864</c:v>
                </c:pt>
                <c:pt idx="9">
                  <c:v>3.1470005449833511</c:v>
                </c:pt>
                <c:pt idx="10">
                  <c:v>3.6272232080924232</c:v>
                </c:pt>
                <c:pt idx="11">
                  <c:v>4.0159099575721866</c:v>
                </c:pt>
                <c:pt idx="12">
                  <c:v>4.4201923001525047</c:v>
                </c:pt>
                <c:pt idx="13">
                  <c:v>5.0066571070290058</c:v>
                </c:pt>
                <c:pt idx="14">
                  <c:v>5.8018544148001467</c:v>
                </c:pt>
                <c:pt idx="15">
                  <c:v>6.7539915994927009</c:v>
                </c:pt>
                <c:pt idx="16">
                  <c:v>7.5255137636422234</c:v>
                </c:pt>
                <c:pt idx="17">
                  <c:v>8.0728517472680537</c:v>
                </c:pt>
                <c:pt idx="18">
                  <c:v>8.6145009965799577</c:v>
                </c:pt>
                <c:pt idx="19">
                  <c:v>8.8808226741852234</c:v>
                </c:pt>
                <c:pt idx="20">
                  <c:v>9.3155788718493735</c:v>
                </c:pt>
                <c:pt idx="21">
                  <c:v>9.5652158805481289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90-4E22-B66F-ED6480853941}"/>
            </c:ext>
          </c:extLst>
        </c:ser>
        <c:ser>
          <c:idx val="3"/>
          <c:order val="3"/>
          <c:tx>
            <c:strRef>
              <c:f>'AMZ02-A'!$J$34</c:f>
              <c:strCache>
                <c:ptCount val="1"/>
                <c:pt idx="0">
                  <c:v>Prev. Aberta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490-4E22-B66F-ED6480853941}"/>
                </c:ext>
              </c:extLst>
            </c:dLbl>
            <c:dLbl>
              <c:idx val="21"/>
              <c:dLblPos val="r"/>
              <c:showLegendKey val="1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90-4E22-B66F-ED64808539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1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'AMZ02-A'!$C$35:$C$56</c:f>
              <c:strCache>
                <c:ptCount val="2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Até Mar/2022</c:v>
                </c:pt>
              </c:strCache>
            </c:strRef>
          </c:cat>
          <c:val>
            <c:numRef>
              <c:f>'AMZ02-A'!$K$35:$K$56</c:f>
              <c:numCache>
                <c:formatCode>0.00%</c:formatCode>
                <c:ptCount val="22"/>
                <c:pt idx="0">
                  <c:v>1.7800000000000038E-2</c:v>
                </c:pt>
                <c:pt idx="1">
                  <c:v>0.17240032619852497</c:v>
                </c:pt>
                <c:pt idx="2">
                  <c:v>0.47802103457145617</c:v>
                </c:pt>
                <c:pt idx="3">
                  <c:v>0.67891034014464857</c:v>
                </c:pt>
                <c:pt idx="4">
                  <c:v>0.95920501708713979</c:v>
                </c:pt>
                <c:pt idx="5">
                  <c:v>1.2419266596992724</c:v>
                </c:pt>
                <c:pt idx="6">
                  <c:v>1.5129215004940537</c:v>
                </c:pt>
                <c:pt idx="7">
                  <c:v>1.4857105970297138</c:v>
                </c:pt>
                <c:pt idx="8">
                  <c:v>1.8638984362907709</c:v>
                </c:pt>
                <c:pt idx="9">
                  <c:v>2.0827219145499676</c:v>
                </c:pt>
                <c:pt idx="10">
                  <c:v>2.2581534922774202</c:v>
                </c:pt>
                <c:pt idx="11">
                  <c:v>2.5900597291118492</c:v>
                </c:pt>
                <c:pt idx="12">
                  <c:v>2.5431346394887204</c:v>
                </c:pt>
                <c:pt idx="13">
                  <c:v>2.7762112711517317</c:v>
                </c:pt>
                <c:pt idx="14">
                  <c:v>2.9788194790006894</c:v>
                </c:pt>
                <c:pt idx="15">
                  <c:v>3.669232199688313</c:v>
                </c:pt>
                <c:pt idx="16">
                  <c:v>4.18421575096606</c:v>
                </c:pt>
                <c:pt idx="17">
                  <c:v>4.5294166884679976</c:v>
                </c:pt>
                <c:pt idx="18">
                  <c:v>5.1056209354014799</c:v>
                </c:pt>
                <c:pt idx="19">
                  <c:v>5.3088746138502279</c:v>
                </c:pt>
                <c:pt idx="20">
                  <c:v>5.2274901313315594</c:v>
                </c:pt>
                <c:pt idx="21">
                  <c:v>5.4666257523746911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490-4E22-B66F-ED648085394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54044816"/>
        <c:axId val="454045144"/>
        <c:extLst/>
      </c:lineChart>
      <c:catAx>
        <c:axId val="45404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54045144"/>
        <c:crosses val="autoZero"/>
        <c:auto val="1"/>
        <c:lblAlgn val="ctr"/>
        <c:lblOffset val="100"/>
        <c:noMultiLvlLbl val="0"/>
      </c:catAx>
      <c:valAx>
        <c:axId val="4540451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en-US"/>
          </a:p>
        </c:txPr>
        <c:crossAx val="454044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Montserrat" panose="00000500000000000000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0.83391</cdr:x>
      <cdr:y>0.0102</cdr:y>
    </cdr:from>
    <cdr:to>
      <cdr:x>1</cdr:x>
      <cdr:y>0.33673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943476" y="2857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0.01318</cdr:x>
      <cdr:y>0.95122</cdr:y>
    </cdr:from>
    <cdr:to>
      <cdr:x>0.16589</cdr:x>
      <cdr:y>0.98258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27396454-F90D-49FB-BC84-EA5C11D72955}"/>
            </a:ext>
          </a:extLst>
        </cdr:cNvPr>
        <cdr:cNvSpPr txBox="1"/>
      </cdr:nvSpPr>
      <cdr:spPr>
        <a:xfrm xmlns:a="http://schemas.openxmlformats.org/drawingml/2006/main">
          <a:off x="161924" y="5200650"/>
          <a:ext cx="1876425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1100" baseline="30000"/>
            <a:t>Fontes: Aditus - Anbima- ComDinheiro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0.00568</cdr:x>
      <cdr:y>0.94135</cdr:y>
    </cdr:from>
    <cdr:to>
      <cdr:x>0.1584</cdr:x>
      <cdr:y>0.97271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C3552749-BD10-4150-B81C-BDA16E8E15F7}"/>
            </a:ext>
          </a:extLst>
        </cdr:cNvPr>
        <cdr:cNvSpPr txBox="1"/>
      </cdr:nvSpPr>
      <cdr:spPr>
        <a:xfrm xmlns:a="http://schemas.openxmlformats.org/drawingml/2006/main">
          <a:off x="69850" y="5146675"/>
          <a:ext cx="1876425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baseline="30000"/>
            <a:t>Fontes: Aditus - Anbima- ComDinheiro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0.94832</cdr:y>
    </cdr:from>
    <cdr:to>
      <cdr:x>0.15177</cdr:x>
      <cdr:y>0.97967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C3552749-BD10-4150-B81C-BDA16E8E15F7}"/>
            </a:ext>
          </a:extLst>
        </cdr:cNvPr>
        <cdr:cNvSpPr txBox="1"/>
      </cdr:nvSpPr>
      <cdr:spPr>
        <a:xfrm xmlns:a="http://schemas.openxmlformats.org/drawingml/2006/main">
          <a:off x="0" y="5184775"/>
          <a:ext cx="1876425" cy="171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baseline="30000"/>
            <a:t>Fontes: Aditus - Anbima- ComDinheiro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0.01791</cdr:x>
      <cdr:y>0.94409</cdr:y>
    </cdr:from>
    <cdr:to>
      <cdr:x>0.17063</cdr:x>
      <cdr:y>0.97545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C3552749-BD10-4150-B81C-BDA16E8E15F7}"/>
            </a:ext>
          </a:extLst>
        </cdr:cNvPr>
        <cdr:cNvSpPr txBox="1"/>
      </cdr:nvSpPr>
      <cdr:spPr>
        <a:xfrm xmlns:a="http://schemas.openxmlformats.org/drawingml/2006/main">
          <a:off x="223198" y="4960235"/>
          <a:ext cx="1903565" cy="164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baseline="30000" dirty="0"/>
            <a:t>Fontes: </a:t>
          </a:r>
          <a:r>
            <a:rPr lang="pt-BR" sz="1100" baseline="30000" dirty="0" err="1"/>
            <a:t>Aditus</a:t>
          </a:r>
          <a:r>
            <a:rPr lang="pt-BR" sz="1100" baseline="30000" dirty="0"/>
            <a:t> - </a:t>
          </a:r>
          <a:r>
            <a:rPr lang="pt-BR" sz="1100" baseline="30000" dirty="0" err="1"/>
            <a:t>Anbima</a:t>
          </a:r>
          <a:r>
            <a:rPr lang="pt-BR" sz="1100" baseline="30000" dirty="0"/>
            <a:t>- </a:t>
          </a:r>
          <a:r>
            <a:rPr lang="pt-BR" sz="1100" baseline="30000" dirty="0" err="1"/>
            <a:t>ComDinheiro</a:t>
          </a:r>
          <a:endParaRPr lang="pt-BR" sz="1100" baseline="30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0.02468</cdr:x>
      <cdr:y>0.94179</cdr:y>
    </cdr:from>
    <cdr:to>
      <cdr:x>0.17739</cdr:x>
      <cdr:y>0.97315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683E0EF7-A3F1-4E16-B5E2-67E85E1A6D68}"/>
            </a:ext>
          </a:extLst>
        </cdr:cNvPr>
        <cdr:cNvSpPr txBox="1"/>
      </cdr:nvSpPr>
      <cdr:spPr>
        <a:xfrm xmlns:a="http://schemas.openxmlformats.org/drawingml/2006/main">
          <a:off x="307667" y="4940957"/>
          <a:ext cx="1903441" cy="1645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baseline="30000"/>
            <a:t>Fontes: Aditus - Anbima- ComDinheiro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0.03464</cdr:x>
      <cdr:y>0.95362</cdr:y>
    </cdr:from>
    <cdr:to>
      <cdr:x>0.18434</cdr:x>
      <cdr:y>0.98498</cdr:y>
    </cdr:to>
    <cdr:sp macro="" textlink="">
      <cdr:nvSpPr>
        <cdr:cNvPr id="2" name="CaixaDeTexto 1">
          <a:extLst xmlns:a="http://schemas.openxmlformats.org/drawingml/2006/main">
            <a:ext uri="{FF2B5EF4-FFF2-40B4-BE49-F238E27FC236}">
              <a16:creationId xmlns:a16="http://schemas.microsoft.com/office/drawing/2014/main" id="{683E0EF7-A3F1-4E16-B5E2-67E85E1A6D68}"/>
            </a:ext>
          </a:extLst>
        </cdr:cNvPr>
        <cdr:cNvSpPr txBox="1"/>
      </cdr:nvSpPr>
      <cdr:spPr>
        <a:xfrm xmlns:a="http://schemas.openxmlformats.org/drawingml/2006/main">
          <a:off x="441280" y="5010314"/>
          <a:ext cx="1906988" cy="1647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t-BR" sz="1100" baseline="30000" dirty="0"/>
            <a:t>Fontes: </a:t>
          </a:r>
          <a:r>
            <a:rPr lang="pt-BR" sz="1100" baseline="30000" dirty="0" err="1"/>
            <a:t>Aditus</a:t>
          </a:r>
          <a:r>
            <a:rPr lang="pt-BR" sz="1100" baseline="30000" dirty="0"/>
            <a:t> - </a:t>
          </a:r>
          <a:r>
            <a:rPr lang="pt-BR" sz="1100" baseline="30000" dirty="0" err="1"/>
            <a:t>Anbima</a:t>
          </a:r>
          <a:r>
            <a:rPr lang="pt-BR" sz="1100" baseline="30000" dirty="0"/>
            <a:t>- </a:t>
          </a:r>
          <a:r>
            <a:rPr lang="pt-BR" sz="1100" baseline="30000" dirty="0" err="1"/>
            <a:t>ComDinheiro</a:t>
          </a:r>
          <a:endParaRPr lang="pt-BR" sz="1100" baseline="30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5349239" cy="367029"/>
          </a:xfrm>
          <a:prstGeom prst="rect">
            <a:avLst/>
          </a:prstGeom>
        </p:spPr>
        <p:txBody>
          <a:bodyPr vert="horz" lIns="112247" tIns="56124" rIns="112247" bIns="56124" rtlCol="0"/>
          <a:lstStyle>
            <a:lvl1pPr algn="l">
              <a:defRPr sz="14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6992317" y="1"/>
            <a:ext cx="5349239" cy="367029"/>
          </a:xfrm>
          <a:prstGeom prst="rect">
            <a:avLst/>
          </a:prstGeom>
        </p:spPr>
        <p:txBody>
          <a:bodyPr vert="horz" lIns="112247" tIns="56124" rIns="112247" bIns="56124" rtlCol="0"/>
          <a:lstStyle>
            <a:lvl1pPr algn="r">
              <a:defRPr sz="1400"/>
            </a:lvl1pPr>
          </a:lstStyle>
          <a:p>
            <a:fld id="{EEF12AA7-C337-E74C-8732-6AD6431ACA4F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979863" y="914400"/>
            <a:ext cx="4384675" cy="2466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247" tIns="56124" rIns="112247" bIns="5612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234441" y="3520448"/>
            <a:ext cx="9875520" cy="2880359"/>
          </a:xfrm>
          <a:prstGeom prst="rect">
            <a:avLst/>
          </a:prstGeom>
        </p:spPr>
        <p:txBody>
          <a:bodyPr vert="horz" lIns="112247" tIns="56124" rIns="112247" bIns="56124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7" y="6948180"/>
            <a:ext cx="5349239" cy="367029"/>
          </a:xfrm>
          <a:prstGeom prst="rect">
            <a:avLst/>
          </a:prstGeom>
        </p:spPr>
        <p:txBody>
          <a:bodyPr vert="horz" lIns="112247" tIns="56124" rIns="112247" bIns="56124" rtlCol="0" anchor="b"/>
          <a:lstStyle>
            <a:lvl1pPr algn="l">
              <a:defRPr sz="14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6992317" y="6948180"/>
            <a:ext cx="5349239" cy="367029"/>
          </a:xfrm>
          <a:prstGeom prst="rect">
            <a:avLst/>
          </a:prstGeom>
        </p:spPr>
        <p:txBody>
          <a:bodyPr vert="horz" lIns="112247" tIns="56124" rIns="112247" bIns="56124" rtlCol="0" anchor="b"/>
          <a:lstStyle>
            <a:lvl1pPr algn="r">
              <a:defRPr sz="1400"/>
            </a:lvl1pPr>
          </a:lstStyle>
          <a:p>
            <a:fld id="{4B97EACC-07DA-8B4F-9B45-5825D9E4EF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8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EACC-07DA-8B4F-9B45-5825D9E4EF9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15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EACC-07DA-8B4F-9B45-5825D9E4EF9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318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EACC-07DA-8B4F-9B45-5825D9E4EF9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62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EACC-07DA-8B4F-9B45-5825D9E4EF9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377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EACC-07DA-8B4F-9B45-5825D9E4EF9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674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EACC-07DA-8B4F-9B45-5825D9E4EF9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93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EACC-07DA-8B4F-9B45-5825D9E4EF9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1872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EACC-07DA-8B4F-9B45-5825D9E4EF9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626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97EACC-07DA-8B4F-9B45-5825D9E4EF9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64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9F41C-2253-EE48-929F-43FA54183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B4061B-9524-2741-9970-8CE2889FE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36C175-6E89-8648-90A2-8C42DB16F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F41-B8F8-7443-BB32-D983CCA8497C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E7899F-C4CF-BF4D-9209-86B3D179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6E73A3-85C1-9D44-8448-BA41BD85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575-440E-5540-B15A-97A2A9984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185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CDD44D-EE6D-6E4D-8DCD-7BEAF05A7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9F014A7-6A30-FD40-A735-06C7DEA11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C74802-60AD-934C-8983-49496A414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F41-B8F8-7443-BB32-D983CCA8497C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BDFC38-E0FB-4C4F-ABF5-15F50353C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A6099A-B9BA-A049-9F35-71F3FCF2E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575-440E-5540-B15A-97A2A9984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4773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9B43DFD-DE51-F54C-AB29-AE65BAAE2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6F0D161-F39B-DC4F-8CD3-6C65E908E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F4E33C3-A663-3545-BE3E-67DECFB6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F41-B8F8-7443-BB32-D983CCA8497C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5473A7-20BE-824C-8376-6CD3DFE5C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3B5CB5-5345-F84E-95F9-0B511A956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575-440E-5540-B15A-97A2A9984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8799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3EC58E-0E26-4040-B749-3BEEFD020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EE38C0-C5FB-6146-B91A-2FE9B9919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632998-4FF2-D043-BF8B-045AD11CC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0C5-10AB-F84F-9F8C-B23F19736B5D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C17A54-A2AD-4E49-AF33-5C50E2E2A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88350F-7DE9-164E-B9BD-2055D10C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FB91-4444-A040-AC91-2D37BB2D5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860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48347-28D4-8E48-97B3-BF66DC35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74E4E8-A9EF-2C49-88CE-49642B7AE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D71FEE-2B1F-4A44-9AD1-7A3A6B82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0C5-10AB-F84F-9F8C-B23F19736B5D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E4A5C7-90A5-F34E-888D-A01F4082E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035F49-DF66-C44D-97FF-9DE8723DF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FB91-4444-A040-AC91-2D37BB2D5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4087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0A0D4-6D36-3045-8B34-AF9CD4B4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82A6973-3E6A-404F-A59A-93596E7B8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718D37-6023-7F46-A311-1A05CBD33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0C5-10AB-F84F-9F8C-B23F19736B5D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FD7BA9-8C7E-9246-AB36-C705505A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67B973-D087-364E-85CD-9A956C3F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FB91-4444-A040-AC91-2D37BB2D5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956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8E24C1-3797-A34A-A27A-4ED0982F6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EF5C2B3-E653-6749-B583-12512ED49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3DDF37-C102-384F-95A2-E639D04C2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9BB03F-2519-2549-8AAC-C998FE21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0C5-10AB-F84F-9F8C-B23F19736B5D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1721A03-63EF-3F41-AEC3-5E159313F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B14962-D561-9E4F-B0B9-C4460D84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FB91-4444-A040-AC91-2D37BB2D5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452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ED9D7-48F6-D441-AAA6-AA850031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49115D4-465B-D145-BF26-D613DBC92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2BB392-68EF-B549-835C-52F9CFD56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8EBC16B-0008-5B49-A11C-34D887213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1CB1D9F-8D37-0B4B-860E-7C71DCCBE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D39CA63-1BF0-314E-83C2-C4AB41F0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0C5-10AB-F84F-9F8C-B23F19736B5D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F8B779F-86FB-3E4B-9545-7488AF9E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1F3628E-B780-434E-B1E0-89C8E112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FB91-4444-A040-AC91-2D37BB2D5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422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F2881-6A97-504C-B631-486128D8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AC1D595-F752-3E40-B9D0-9DB55DE94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0C5-10AB-F84F-9F8C-B23F19736B5D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529B396-C168-9A47-8289-58C423FE5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29ED894-8EFB-AF46-80D7-27B5FF5B4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FB91-4444-A040-AC91-2D37BB2D5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761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A1CC5D6-096B-E741-9FFB-ACB1FE43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0C5-10AB-F84F-9F8C-B23F19736B5D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54CA681-5811-354E-A7A8-F56108A7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8C4D544-9411-7148-A32A-ECAF5A0AF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FB91-4444-A040-AC91-2D37BB2D5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06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067F1-4FF4-A44E-B528-E21DE0700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AD7A13-6B7F-8D40-90CD-D0456EDB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4FA95AD-A9B0-D345-8879-4BE3149F1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3CA534-792E-FC43-801B-9A885B944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0C5-10AB-F84F-9F8C-B23F19736B5D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681868-9D28-1149-A326-41CD68BA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30C5A5-C212-204F-9EB7-5D5CC785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FB91-4444-A040-AC91-2D37BB2D5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99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4686A9-8623-0C40-B8F0-2F8F570C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45ED2D1-8CBE-2B40-A229-A5A9EEC32C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4F4417-673B-7C4C-860E-2BFBCBFAB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F41-B8F8-7443-BB32-D983CCA8497C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A832FB-EB7E-844F-A661-988C3047A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6D40D7-2642-7C43-A425-02567B05B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575-440E-5540-B15A-97A2A9984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145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79641-32A5-4649-A40D-1C22A78E0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E39A029-51B8-DB4F-A32A-5EF68B089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55B4C7D-573D-734D-A543-D54867843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A1ED90D-09D9-FC40-A10C-91295082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0C5-10AB-F84F-9F8C-B23F19736B5D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FDC2576-2D41-8B48-A941-C23DAE22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141E1F-73CD-E344-AA67-1B32164E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FB91-4444-A040-AC91-2D37BB2D5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595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EE996-E79B-AB4C-A950-FAC8BE477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278A580-0700-C147-9CD1-B4B88279F8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BA299B-385F-0A4A-83C4-AB636BEBF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0C5-10AB-F84F-9F8C-B23F19736B5D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B00CC80-C79C-D04C-B778-FCF3F149D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E18B25-69BA-2F4D-80C7-43C6555C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FB91-4444-A040-AC91-2D37BB2D5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5195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EBA4C4-84FD-5F4B-AAF7-4D56C3772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5C5AF25-16F0-5E42-A74F-B822F0D97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DB0744-1083-BF47-8BEE-28E934B9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40C5-10AB-F84F-9F8C-B23F19736B5D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5DC99AE-CB58-224E-9849-E169E6257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1CE3B3-284A-B54C-8E1F-ECF630C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DFB91-4444-A040-AC91-2D37BB2D5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37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7EB17-CEEE-1640-B836-6244EE71E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42ED21C-91B4-D545-A3E5-38924A9E3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DF0A5D-6D19-3D40-9A1A-6115DDA49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F41-B8F8-7443-BB32-D983CCA8497C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BF8376-F3D2-CE49-97EA-E616BD598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DD083D-1E64-9647-BCB9-B7D1E016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575-440E-5540-B15A-97A2A9984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77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16A066-8565-1A4E-BB8F-A825BD57D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14DD60-07F3-9E49-A4FF-FE29F26BC6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EFA332-8E53-6E4E-9056-6DDEA5B7A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C30FACD-C984-1F4D-A74B-B7011581D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F41-B8F8-7443-BB32-D983CCA8497C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87A2AF-8905-B746-A139-C24143FD9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83AF53-CE60-1F4D-ACF4-FBB64D84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575-440E-5540-B15A-97A2A9984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103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7118A0-69EB-344E-AA9F-9780EC11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AD9CE1-D56D-9E4A-AC09-E6E6E0BD7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A9C0F8-E379-2842-AA38-7FE4BA799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FFBBE93-BD6F-F545-9422-21E9A84F3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0A2AA1-4F72-3C46-8DF4-F25AC3746E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29C71F8-A250-E041-8D82-BAF66646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F41-B8F8-7443-BB32-D983CCA8497C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EA5DDCB-2510-F34E-B295-53FF6DF2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8D79216-E3E3-F443-8375-16ACB5C41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575-440E-5540-B15A-97A2A9984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092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B4D19-121F-C34C-8300-D83CF133B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C338257-4925-8A4D-B260-2B3E99BEB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F41-B8F8-7443-BB32-D983CCA8497C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1D1B33-1A57-9446-94E3-5763DC21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C6B579C-C91F-B342-995A-38441618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575-440E-5540-B15A-97A2A9984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934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19A3531-4673-BB4D-AADD-2EFF4605D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F41-B8F8-7443-BB32-D983CCA8497C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61F2B8D-E730-DC4D-BAEE-BDD18EF5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D1A34C-897A-0441-94B6-FE587A32D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575-440E-5540-B15A-97A2A9984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538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F0DC14-F115-FA4D-97C0-688CFE59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2EBD73-7CC7-3845-9F9E-7413C2004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160C1B-4358-7048-9D0B-4DB065DBA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B504C0-7E85-9C45-87B4-DAA546AA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F41-B8F8-7443-BB32-D983CCA8497C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42217E-7122-2D45-AC60-11BC0221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A3AE71-F20E-AB4F-841F-0D033363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575-440E-5540-B15A-97A2A9984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02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A4D4E5-4943-1E4F-9209-4D1F08E03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151BAFA-6B8B-9D4B-8BC3-D054560A2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E9F2AF-4657-2241-ABFD-DFCBF8DB0C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2B1177-4451-474D-AE71-3197D904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19F41-B8F8-7443-BB32-D983CCA8497C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A98062-53F5-2B49-8433-52D3210D5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B28D602-A934-2B4D-BF02-8AC2B553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F7575-440E-5540-B15A-97A2A9984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19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CE5D2C7-6008-AA42-9501-F5140A42F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CB6EBF-80C3-6F4C-A3AD-1651A7526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8E8940-056F-644C-91C7-CC512E32D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19F41-B8F8-7443-BB32-D983CCA8497C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6B2779-DF98-5543-B4E4-176FB3A2A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5E3A72-B76E-C54D-8E74-DD83DC416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F7575-440E-5540-B15A-97A2A99843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47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9F6AF17-4A99-FB40-B358-28FDF05E2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B02AB71-01FF-6F4E-BB39-F276D94E6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17DAF2-AB91-B44E-B44F-B970B0851F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D40C5-10AB-F84F-9F8C-B23F19736B5D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41B766-2FD2-F44B-8F59-9685761948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81DD4B-4124-B248-870C-1119F93F4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DFB91-4444-A040-AC91-2D37BB2D59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96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9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0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18" Type="http://schemas.openxmlformats.org/officeDocument/2006/relationships/image" Target="../media/image19.png"/><Relationship Id="rId3" Type="http://schemas.openxmlformats.org/officeDocument/2006/relationships/image" Target="../media/image4.emf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7.jp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5" Type="http://schemas.openxmlformats.org/officeDocument/2006/relationships/image" Target="../media/image16.sv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oaosilva@previnorte.com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22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9E7F868-88CA-4D4F-B96B-ECA35C33B3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728"/>
            <a:ext cx="12192000" cy="6858000"/>
          </a:xfrm>
          <a:prstGeom prst="rect">
            <a:avLst/>
          </a:prstGeom>
        </p:spPr>
      </p:pic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2AED737-45DF-534F-A6CD-B42512FECCF7}"/>
              </a:ext>
            </a:extLst>
          </p:cNvPr>
          <p:cNvCxnSpPr>
            <a:cxnSpLocks/>
          </p:cNvCxnSpPr>
          <p:nvPr/>
        </p:nvCxnSpPr>
        <p:spPr>
          <a:xfrm flipH="1">
            <a:off x="123092" y="3429000"/>
            <a:ext cx="526676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03D695C6-FA0E-F64A-A85E-F21490934B4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3000"/>
          </a:blip>
          <a:stretch>
            <a:fillRect/>
          </a:stretch>
        </p:blipFill>
        <p:spPr>
          <a:xfrm>
            <a:off x="6858000" y="840802"/>
            <a:ext cx="4973939" cy="5688586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54744611-9CCC-6A49-910F-1D1361073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8549" y="5447286"/>
            <a:ext cx="2213390" cy="108210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9F733260-3821-468A-9E8C-E284E8ACFA74}"/>
              </a:ext>
            </a:extLst>
          </p:cNvPr>
          <p:cNvSpPr txBox="1"/>
          <p:nvPr/>
        </p:nvSpPr>
        <p:spPr>
          <a:xfrm>
            <a:off x="214111" y="6154184"/>
            <a:ext cx="904437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rtl="0" fontAlgn="base" latinLnBrk="0">
              <a:spcBef>
                <a:spcPts val="0"/>
              </a:spcBef>
              <a:spcAft>
                <a:spcPts val="0"/>
              </a:spcAft>
              <a:tabLst>
                <a:tab pos="5916613" algn="l"/>
              </a:tabLst>
            </a:pPr>
            <a:r>
              <a:rPr lang="pt-BR" sz="1000" b="1" dirty="0" err="1">
                <a:solidFill>
                  <a:schemeClr val="bg1"/>
                </a:solidFill>
                <a:latin typeface="Montessart"/>
              </a:rPr>
              <a:t>Disclamer</a:t>
            </a:r>
            <a:r>
              <a:rPr lang="pt-BR" sz="1000" b="1" dirty="0">
                <a:solidFill>
                  <a:schemeClr val="bg1"/>
                </a:solidFill>
                <a:latin typeface="Montessart"/>
              </a:rPr>
              <a:t>: </a:t>
            </a:r>
            <a:r>
              <a:rPr lang="pt-BR" sz="1000" i="0" dirty="0">
                <a:solidFill>
                  <a:schemeClr val="bg1"/>
                </a:solidFill>
                <a:effectLst/>
                <a:latin typeface="Montessart"/>
              </a:rPr>
              <a:t>Este documento da Previnorte, é de exclusivo uso dos administradores da Fundação e pode conter informações confidenciais, protegidas por sigilo profissional. Sua utilização desautorizada é ilegal e sujeita o infrator às penas da lei.</a:t>
            </a:r>
            <a:endParaRPr lang="pt-BR" sz="1000" dirty="0">
              <a:solidFill>
                <a:schemeClr val="bg1"/>
              </a:solidFill>
              <a:latin typeface="Montessart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8B301BD3-7EDF-43A2-A61E-902469B57F4D}"/>
              </a:ext>
            </a:extLst>
          </p:cNvPr>
          <p:cNvSpPr txBox="1"/>
          <p:nvPr/>
        </p:nvSpPr>
        <p:spPr>
          <a:xfrm>
            <a:off x="689470" y="1100431"/>
            <a:ext cx="10868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RESULTADO DE INVESTIMENTOS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331A36-FBD4-40F0-9D6A-70D675809C22}"/>
              </a:ext>
            </a:extLst>
          </p:cNvPr>
          <p:cNvSpPr txBox="1"/>
          <p:nvPr/>
        </p:nvSpPr>
        <p:spPr>
          <a:xfrm>
            <a:off x="689470" y="3609399"/>
            <a:ext cx="10868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1º Trimestre 2022</a:t>
            </a:r>
          </a:p>
        </p:txBody>
      </p:sp>
    </p:spTree>
    <p:extLst>
      <p:ext uri="{BB962C8B-B14F-4D97-AF65-F5344CB8AC3E}">
        <p14:creationId xmlns:p14="http://schemas.microsoft.com/office/powerpoint/2010/main" val="4085514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42B9BA3-2E00-D444-80CE-B33A9B86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3804">
            <a:off x="11007482" y="-648648"/>
            <a:ext cx="2369035" cy="394839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2316927-A82D-1449-9146-127BEAA3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20327">
            <a:off x="-345754" y="5541529"/>
            <a:ext cx="2369035" cy="394839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2BB70E5-C0F3-964B-8338-5323705875D2}"/>
              </a:ext>
            </a:extLst>
          </p:cNvPr>
          <p:cNvSpPr txBox="1"/>
          <p:nvPr/>
        </p:nvSpPr>
        <p:spPr>
          <a:xfrm>
            <a:off x="0" y="42294"/>
            <a:ext cx="9288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Rentabilidade Histórica</a:t>
            </a:r>
          </a:p>
          <a:p>
            <a:r>
              <a:rPr lang="pt-BR" sz="4000" b="1" dirty="0">
                <a:solidFill>
                  <a:srgbClr val="215994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Eletronorte 01-A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2239307-DC3C-824A-B70C-DE2668752AFA}"/>
              </a:ext>
            </a:extLst>
          </p:cNvPr>
          <p:cNvCxnSpPr>
            <a:cxnSpLocks/>
          </p:cNvCxnSpPr>
          <p:nvPr/>
        </p:nvCxnSpPr>
        <p:spPr>
          <a:xfrm flipH="1">
            <a:off x="-603511" y="1383654"/>
            <a:ext cx="2678412" cy="0"/>
          </a:xfrm>
          <a:prstGeom prst="line">
            <a:avLst/>
          </a:prstGeom>
          <a:ln w="28575">
            <a:solidFill>
              <a:srgbClr val="FDB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DEC6F804-A4AF-D54F-AEE6-4AF0361D7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623" y="6103866"/>
            <a:ext cx="1068532" cy="521807"/>
          </a:xfrm>
          <a:prstGeom prst="rect">
            <a:avLst/>
          </a:prstGeom>
        </p:spPr>
      </p:pic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2956F2E5-915C-4996-86D4-B896435504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858194"/>
              </p:ext>
            </p:extLst>
          </p:nvPr>
        </p:nvGraphicFramePr>
        <p:xfrm>
          <a:off x="252845" y="1392555"/>
          <a:ext cx="11577205" cy="525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3013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42B9BA3-2E00-D444-80CE-B33A9B86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3804">
            <a:off x="11007482" y="-648648"/>
            <a:ext cx="2369035" cy="394839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2316927-A82D-1449-9146-127BEAA3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20327">
            <a:off x="-345754" y="5541529"/>
            <a:ext cx="2369035" cy="3948392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2239307-DC3C-824A-B70C-DE2668752AFA}"/>
              </a:ext>
            </a:extLst>
          </p:cNvPr>
          <p:cNvCxnSpPr>
            <a:cxnSpLocks/>
          </p:cNvCxnSpPr>
          <p:nvPr/>
        </p:nvCxnSpPr>
        <p:spPr>
          <a:xfrm flipH="1">
            <a:off x="-603511" y="1383654"/>
            <a:ext cx="2678412" cy="0"/>
          </a:xfrm>
          <a:prstGeom prst="line">
            <a:avLst/>
          </a:prstGeom>
          <a:ln w="28575">
            <a:solidFill>
              <a:srgbClr val="FDB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DEC6F804-A4AF-D54F-AEE6-4AF0361D7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623" y="6103866"/>
            <a:ext cx="1068532" cy="521807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1532346-0239-4576-86F9-0B55E16297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6144002"/>
              </p:ext>
            </p:extLst>
          </p:nvPr>
        </p:nvGraphicFramePr>
        <p:xfrm>
          <a:off x="252846" y="1411605"/>
          <a:ext cx="11472430" cy="525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606BB5C6-5216-4269-8ADE-CA8D5C1C075F}"/>
              </a:ext>
            </a:extLst>
          </p:cNvPr>
          <p:cNvSpPr txBox="1"/>
          <p:nvPr/>
        </p:nvSpPr>
        <p:spPr>
          <a:xfrm>
            <a:off x="0" y="42294"/>
            <a:ext cx="9288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Rentabilidade Histórica</a:t>
            </a:r>
          </a:p>
          <a:p>
            <a:r>
              <a:rPr lang="pt-BR" sz="4000" b="1" dirty="0">
                <a:solidFill>
                  <a:srgbClr val="215994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Amazonas 02-A</a:t>
            </a:r>
          </a:p>
        </p:txBody>
      </p:sp>
    </p:spTree>
    <p:extLst>
      <p:ext uri="{BB962C8B-B14F-4D97-AF65-F5344CB8AC3E}">
        <p14:creationId xmlns:p14="http://schemas.microsoft.com/office/powerpoint/2010/main" val="489971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42B9BA3-2E00-D444-80CE-B33A9B86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3804">
            <a:off x="11007482" y="-648648"/>
            <a:ext cx="2369035" cy="394839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2316927-A82D-1449-9146-127BEAA3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20327">
            <a:off x="-345754" y="5541529"/>
            <a:ext cx="2369035" cy="394839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2BB70E5-C0F3-964B-8338-5323705875D2}"/>
              </a:ext>
            </a:extLst>
          </p:cNvPr>
          <p:cNvSpPr txBox="1"/>
          <p:nvPr/>
        </p:nvSpPr>
        <p:spPr>
          <a:xfrm>
            <a:off x="0" y="42294"/>
            <a:ext cx="9288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Rentabilidade Consolidada- BD</a:t>
            </a:r>
          </a:p>
          <a:p>
            <a:r>
              <a:rPr lang="pt-BR" sz="4000" b="1" dirty="0">
                <a:solidFill>
                  <a:srgbClr val="215994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Roraima 03-A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2239307-DC3C-824A-B70C-DE2668752AFA}"/>
              </a:ext>
            </a:extLst>
          </p:cNvPr>
          <p:cNvCxnSpPr>
            <a:cxnSpLocks/>
          </p:cNvCxnSpPr>
          <p:nvPr/>
        </p:nvCxnSpPr>
        <p:spPr>
          <a:xfrm flipH="1">
            <a:off x="-603511" y="1383654"/>
            <a:ext cx="2678412" cy="0"/>
          </a:xfrm>
          <a:prstGeom prst="line">
            <a:avLst/>
          </a:prstGeom>
          <a:ln w="28575">
            <a:solidFill>
              <a:srgbClr val="FDB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DEC6F804-A4AF-D54F-AEE6-4AF0361D7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623" y="6103866"/>
            <a:ext cx="1068532" cy="521807"/>
          </a:xfrm>
          <a:prstGeom prst="rect">
            <a:avLst/>
          </a:prstGeom>
        </p:spPr>
      </p:pic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60B5976-1B88-4229-AE00-C7770A574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28650"/>
              </p:ext>
            </p:extLst>
          </p:nvPr>
        </p:nvGraphicFramePr>
        <p:xfrm>
          <a:off x="252846" y="1440180"/>
          <a:ext cx="11510530" cy="525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8435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FAB94F6E-565D-7E46-9624-01DC3DA56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47907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42B9BA3-2E00-D444-80CE-B33A9B86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3804">
            <a:off x="11007482" y="-801048"/>
            <a:ext cx="2369035" cy="394839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2BB70E5-C0F3-964B-8338-5323705875D2}"/>
              </a:ext>
            </a:extLst>
          </p:cNvPr>
          <p:cNvSpPr txBox="1"/>
          <p:nvPr/>
        </p:nvSpPr>
        <p:spPr>
          <a:xfrm>
            <a:off x="7383358" y="3677404"/>
            <a:ext cx="4650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Resultado </a:t>
            </a:r>
          </a:p>
          <a:p>
            <a:pPr algn="ctr"/>
            <a:r>
              <a:rPr lang="pt-BR" sz="4400" b="1" dirty="0"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Planos CD</a:t>
            </a:r>
            <a:endParaRPr lang="pt-BR" sz="4400" b="1" dirty="0">
              <a:solidFill>
                <a:srgbClr val="215994"/>
              </a:solidFill>
              <a:latin typeface="Montserrat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2239307-DC3C-824A-B70C-DE2668752AFA}"/>
              </a:ext>
            </a:extLst>
          </p:cNvPr>
          <p:cNvCxnSpPr>
            <a:cxnSpLocks/>
          </p:cNvCxnSpPr>
          <p:nvPr/>
        </p:nvCxnSpPr>
        <p:spPr>
          <a:xfrm flipH="1">
            <a:off x="7245121" y="5177213"/>
            <a:ext cx="3726873" cy="0"/>
          </a:xfrm>
          <a:prstGeom prst="line">
            <a:avLst/>
          </a:prstGeom>
          <a:ln w="28575">
            <a:solidFill>
              <a:srgbClr val="FDB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D879DDBF-60F1-B24B-8E95-5142345F9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623" y="6103866"/>
            <a:ext cx="1068532" cy="521807"/>
          </a:xfrm>
          <a:prstGeom prst="rect">
            <a:avLst/>
          </a:prstGeom>
        </p:spPr>
      </p:pic>
      <p:pic>
        <p:nvPicPr>
          <p:cNvPr id="1026" name="Picture 2" descr="Graficos Barras | Baixe Vetores, Fotos e arquivos PSD Grátis">
            <a:extLst>
              <a:ext uri="{FF2B5EF4-FFF2-40B4-BE49-F238E27FC236}">
                <a16:creationId xmlns:a16="http://schemas.microsoft.com/office/drawing/2014/main" id="{32294983-2FDA-4417-9BD1-DFC599C1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8" y="1464422"/>
            <a:ext cx="6247322" cy="41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646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ráfico 47">
            <a:extLst>
              <a:ext uri="{FF2B5EF4-FFF2-40B4-BE49-F238E27FC236}">
                <a16:creationId xmlns:a16="http://schemas.microsoft.com/office/drawing/2014/main" id="{95FAE482-B999-40FA-A788-2CAD18BD49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478110"/>
              </p:ext>
            </p:extLst>
          </p:nvPr>
        </p:nvGraphicFramePr>
        <p:xfrm>
          <a:off x="6439424" y="1892054"/>
          <a:ext cx="4789320" cy="451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82316927-A82D-1449-9146-127BEAA3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20327">
            <a:off x="-650916" y="5762882"/>
            <a:ext cx="2369035" cy="39483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42B9BA3-2E00-D444-80CE-B33A9B86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3804">
            <a:off x="11007482" y="-916079"/>
            <a:ext cx="2369035" cy="394839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E4A23D9-5927-B343-94D1-136B17E82405}"/>
              </a:ext>
            </a:extLst>
          </p:cNvPr>
          <p:cNvSpPr/>
          <p:nvPr/>
        </p:nvSpPr>
        <p:spPr>
          <a:xfrm>
            <a:off x="6304095" y="1418149"/>
            <a:ext cx="59040" cy="50030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CEF8DCE-97F7-DC4F-9B6B-2346BFEB6679}"/>
              </a:ext>
            </a:extLst>
          </p:cNvPr>
          <p:cNvSpPr txBox="1"/>
          <p:nvPr/>
        </p:nvSpPr>
        <p:spPr>
          <a:xfrm>
            <a:off x="26961" y="0"/>
            <a:ext cx="2539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215994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ELN 01-B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23907DB-F9A5-8447-9D92-A363B1F3CB30}"/>
              </a:ext>
            </a:extLst>
          </p:cNvPr>
          <p:cNvCxnSpPr>
            <a:cxnSpLocks/>
          </p:cNvCxnSpPr>
          <p:nvPr/>
        </p:nvCxnSpPr>
        <p:spPr>
          <a:xfrm flipH="1">
            <a:off x="-787149" y="805383"/>
            <a:ext cx="3726873" cy="0"/>
          </a:xfrm>
          <a:prstGeom prst="line">
            <a:avLst/>
          </a:prstGeom>
          <a:ln w="28575">
            <a:solidFill>
              <a:srgbClr val="FDB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36D8CAC9-7470-7D4D-AF2D-126946CE7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623" y="6103866"/>
            <a:ext cx="1068532" cy="52180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1534097-AFBB-4323-9E76-592D9052BA62}"/>
              </a:ext>
            </a:extLst>
          </p:cNvPr>
          <p:cNvSpPr txBox="1"/>
          <p:nvPr/>
        </p:nvSpPr>
        <p:spPr>
          <a:xfrm>
            <a:off x="1675618" y="1352948"/>
            <a:ext cx="233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PL R$ 3.108 bi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332DDED6-D470-4FFA-AF17-1FA30EC727EE}"/>
              </a:ext>
            </a:extLst>
          </p:cNvPr>
          <p:cNvSpPr txBox="1"/>
          <p:nvPr/>
        </p:nvSpPr>
        <p:spPr>
          <a:xfrm>
            <a:off x="1778390" y="5450914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Montserrat" panose="020B0604020202020204" charset="0"/>
              </a:rPr>
              <a:t>Alocação Objetivo PI  (%)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3EA77766-907A-42C1-A44C-2187C4046C2D}"/>
              </a:ext>
            </a:extLst>
          </p:cNvPr>
          <p:cNvSpPr txBox="1"/>
          <p:nvPr/>
        </p:nvSpPr>
        <p:spPr>
          <a:xfrm>
            <a:off x="511014" y="6264989"/>
            <a:ext cx="575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RF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E54DEDA-43AC-4B6C-9B9A-1284CD0C36ED}"/>
              </a:ext>
            </a:extLst>
          </p:cNvPr>
          <p:cNvSpPr txBox="1"/>
          <p:nvPr/>
        </p:nvSpPr>
        <p:spPr>
          <a:xfrm>
            <a:off x="1496568" y="6264989"/>
            <a:ext cx="691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RV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DC170A6B-4449-44F8-ADBC-790B7170DE2E}"/>
              </a:ext>
            </a:extLst>
          </p:cNvPr>
          <p:cNvSpPr txBox="1"/>
          <p:nvPr/>
        </p:nvSpPr>
        <p:spPr>
          <a:xfrm>
            <a:off x="1972859" y="6264989"/>
            <a:ext cx="1773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Estruturados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44DFE2F2-5A8A-44B7-B0F0-1765C053E876}"/>
              </a:ext>
            </a:extLst>
          </p:cNvPr>
          <p:cNvSpPr txBox="1"/>
          <p:nvPr/>
        </p:nvSpPr>
        <p:spPr>
          <a:xfrm>
            <a:off x="3980306" y="6264989"/>
            <a:ext cx="2034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solidFill>
                  <a:prstClr val="black"/>
                </a:solidFill>
                <a:latin typeface="Montserrat" panose="020B0604020202020204" charset="0"/>
              </a:rPr>
              <a:t>Operações com Participantes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7DFBAE2C-E290-4882-A896-561D163E2CA0}"/>
              </a:ext>
            </a:extLst>
          </p:cNvPr>
          <p:cNvSpPr txBox="1"/>
          <p:nvPr/>
        </p:nvSpPr>
        <p:spPr>
          <a:xfrm>
            <a:off x="3068348" y="6264989"/>
            <a:ext cx="149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Imobiliário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421E508E-06F5-4B95-A3F9-30B9C9C4A425}"/>
              </a:ext>
            </a:extLst>
          </p:cNvPr>
          <p:cNvSpPr txBox="1"/>
          <p:nvPr/>
        </p:nvSpPr>
        <p:spPr>
          <a:xfrm>
            <a:off x="5172398" y="6312926"/>
            <a:ext cx="1224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Exterior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CF31B850-F750-4FA6-8301-407E44C66C13}"/>
              </a:ext>
            </a:extLst>
          </p:cNvPr>
          <p:cNvSpPr txBox="1"/>
          <p:nvPr/>
        </p:nvSpPr>
        <p:spPr>
          <a:xfrm>
            <a:off x="7728537" y="1027122"/>
            <a:ext cx="311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Rentabilidade 1º </a:t>
            </a:r>
            <a:r>
              <a:rPr lang="pt-B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Trim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/2022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0E2725DE-A322-44B4-A3AB-ADF2650ED430}"/>
              </a:ext>
            </a:extLst>
          </p:cNvPr>
          <p:cNvSpPr/>
          <p:nvPr/>
        </p:nvSpPr>
        <p:spPr>
          <a:xfrm>
            <a:off x="438926" y="5914360"/>
            <a:ext cx="720000" cy="360000"/>
          </a:xfrm>
          <a:prstGeom prst="rect">
            <a:avLst/>
          </a:prstGeom>
          <a:solidFill>
            <a:srgbClr val="4472C4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61,48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819A69F7-A7E3-4F11-AE3C-16EAEC5B3E6E}"/>
              </a:ext>
            </a:extLst>
          </p:cNvPr>
          <p:cNvSpPr/>
          <p:nvPr/>
        </p:nvSpPr>
        <p:spPr>
          <a:xfrm>
            <a:off x="1396891" y="5904127"/>
            <a:ext cx="720000" cy="360000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Montserrat" panose="020B0604020202020204" charset="0"/>
              </a:rPr>
              <a:t>12,93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B0604020202020204" charset="0"/>
            </a:endParaRP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EA183A48-B610-41CE-8DB7-116D25326261}"/>
              </a:ext>
            </a:extLst>
          </p:cNvPr>
          <p:cNvSpPr/>
          <p:nvPr/>
        </p:nvSpPr>
        <p:spPr>
          <a:xfrm>
            <a:off x="2354856" y="5904127"/>
            <a:ext cx="720000" cy="360000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Montserrat" panose="020B0604020202020204" charset="0"/>
              </a:rPr>
              <a:t>11,66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B0604020202020204" charset="0"/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0E1CEA2E-FBBC-471D-AF95-89E121CBEDB8}"/>
              </a:ext>
            </a:extLst>
          </p:cNvPr>
          <p:cNvSpPr/>
          <p:nvPr/>
        </p:nvSpPr>
        <p:spPr>
          <a:xfrm>
            <a:off x="3312821" y="5904127"/>
            <a:ext cx="720000" cy="360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1,05</a:t>
            </a: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1CBA0740-F2E3-48DA-BFC3-D0A3D18DBE8E}"/>
              </a:ext>
            </a:extLst>
          </p:cNvPr>
          <p:cNvSpPr/>
          <p:nvPr/>
        </p:nvSpPr>
        <p:spPr>
          <a:xfrm>
            <a:off x="4270786" y="5904127"/>
            <a:ext cx="720000" cy="3600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Montserrat" panose="020B0604020202020204" charset="0"/>
              </a:rPr>
              <a:t>2,88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B0604020202020204" charset="0"/>
            </a:endParaRPr>
          </a:p>
        </p:txBody>
      </p:sp>
      <p:sp>
        <p:nvSpPr>
          <p:cNvPr id="74" name="Retângulo 73">
            <a:extLst>
              <a:ext uri="{FF2B5EF4-FFF2-40B4-BE49-F238E27FC236}">
                <a16:creationId xmlns:a16="http://schemas.microsoft.com/office/drawing/2014/main" id="{15D50B34-A4B5-435C-BF9C-EF09429B15B5}"/>
              </a:ext>
            </a:extLst>
          </p:cNvPr>
          <p:cNvSpPr/>
          <p:nvPr/>
        </p:nvSpPr>
        <p:spPr>
          <a:xfrm>
            <a:off x="5228753" y="5904503"/>
            <a:ext cx="720000" cy="360000"/>
          </a:xfrm>
          <a:prstGeom prst="rect">
            <a:avLst/>
          </a:prstGeom>
          <a:solidFill>
            <a:srgbClr val="70AD47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Montserrat" panose="020B0604020202020204" charset="0"/>
              </a:rPr>
              <a:t>10,00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B0604020202020204" charset="0"/>
            </a:endParaRPr>
          </a:p>
        </p:txBody>
      </p:sp>
      <p:sp>
        <p:nvSpPr>
          <p:cNvPr id="9" name="CaixaDeTexto 39">
            <a:extLst>
              <a:ext uri="{FF2B5EF4-FFF2-40B4-BE49-F238E27FC236}">
                <a16:creationId xmlns:a16="http://schemas.microsoft.com/office/drawing/2014/main" id="{B192767C-58E8-44E3-BD8A-F0D86FD02A69}"/>
              </a:ext>
            </a:extLst>
          </p:cNvPr>
          <p:cNvSpPr txBox="1"/>
          <p:nvPr/>
        </p:nvSpPr>
        <p:spPr>
          <a:xfrm>
            <a:off x="7124878" y="4172310"/>
            <a:ext cx="2101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Operações com Participantes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DC4A4F8-5745-4760-9ED1-88F84657C1B2}"/>
              </a:ext>
            </a:extLst>
          </p:cNvPr>
          <p:cNvSpPr txBox="1"/>
          <p:nvPr/>
        </p:nvSpPr>
        <p:spPr>
          <a:xfrm>
            <a:off x="7959695" y="2869155"/>
            <a:ext cx="13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Estruturado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F142715-2FE0-4C21-92B5-B6A3DC02C6FB}"/>
              </a:ext>
            </a:extLst>
          </p:cNvPr>
          <p:cNvSpPr txBox="1"/>
          <p:nvPr/>
        </p:nvSpPr>
        <p:spPr>
          <a:xfrm>
            <a:off x="7570336" y="2445599"/>
            <a:ext cx="1782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Renda Variável</a:t>
            </a:r>
          </a:p>
        </p:txBody>
      </p:sp>
      <p:sp>
        <p:nvSpPr>
          <p:cNvPr id="41" name="CaixaDeTexto 28">
            <a:extLst>
              <a:ext uri="{FF2B5EF4-FFF2-40B4-BE49-F238E27FC236}">
                <a16:creationId xmlns:a16="http://schemas.microsoft.com/office/drawing/2014/main" id="{21D94EF5-D07A-4775-853E-1C9E76B2152E}"/>
              </a:ext>
            </a:extLst>
          </p:cNvPr>
          <p:cNvSpPr txBox="1"/>
          <p:nvPr/>
        </p:nvSpPr>
        <p:spPr>
          <a:xfrm>
            <a:off x="8034790" y="1996567"/>
            <a:ext cx="1425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Renda Fixa</a:t>
            </a:r>
          </a:p>
        </p:txBody>
      </p:sp>
      <p:sp>
        <p:nvSpPr>
          <p:cNvPr id="42" name="CaixaDeTexto 35">
            <a:extLst>
              <a:ext uri="{FF2B5EF4-FFF2-40B4-BE49-F238E27FC236}">
                <a16:creationId xmlns:a16="http://schemas.microsoft.com/office/drawing/2014/main" id="{760FF3BE-AB55-46B9-A276-DA14ED9DA1D6}"/>
              </a:ext>
            </a:extLst>
          </p:cNvPr>
          <p:cNvSpPr txBox="1"/>
          <p:nvPr/>
        </p:nvSpPr>
        <p:spPr>
          <a:xfrm>
            <a:off x="8049112" y="3811598"/>
            <a:ext cx="142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Imobiliário</a:t>
            </a:r>
          </a:p>
        </p:txBody>
      </p:sp>
      <p:sp>
        <p:nvSpPr>
          <p:cNvPr id="43" name="CaixaDeTexto 40">
            <a:extLst>
              <a:ext uri="{FF2B5EF4-FFF2-40B4-BE49-F238E27FC236}">
                <a16:creationId xmlns:a16="http://schemas.microsoft.com/office/drawing/2014/main" id="{26D5A6CF-5126-43ED-82C4-5A5315852B43}"/>
              </a:ext>
            </a:extLst>
          </p:cNvPr>
          <p:cNvSpPr txBox="1"/>
          <p:nvPr/>
        </p:nvSpPr>
        <p:spPr>
          <a:xfrm>
            <a:off x="7943194" y="4760242"/>
            <a:ext cx="16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Consolidado</a:t>
            </a:r>
          </a:p>
        </p:txBody>
      </p:sp>
      <p:sp>
        <p:nvSpPr>
          <p:cNvPr id="44" name="CaixaDeTexto 41">
            <a:extLst>
              <a:ext uri="{FF2B5EF4-FFF2-40B4-BE49-F238E27FC236}">
                <a16:creationId xmlns:a16="http://schemas.microsoft.com/office/drawing/2014/main" id="{8F5DE273-D8CF-4D50-B2C7-37037C64B41F}"/>
              </a:ext>
            </a:extLst>
          </p:cNvPr>
          <p:cNvSpPr txBox="1"/>
          <p:nvPr/>
        </p:nvSpPr>
        <p:spPr>
          <a:xfrm>
            <a:off x="7762796" y="5272300"/>
            <a:ext cx="189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IPCA + 4,2%a.a.</a:t>
            </a:r>
          </a:p>
        </p:txBody>
      </p:sp>
      <p:sp>
        <p:nvSpPr>
          <p:cNvPr id="46" name="CaixaDeTexto 42">
            <a:extLst>
              <a:ext uri="{FF2B5EF4-FFF2-40B4-BE49-F238E27FC236}">
                <a16:creationId xmlns:a16="http://schemas.microsoft.com/office/drawing/2014/main" id="{040D794C-FFEA-48F6-B073-FE22DCB35B96}"/>
              </a:ext>
            </a:extLst>
          </p:cNvPr>
          <p:cNvSpPr txBox="1"/>
          <p:nvPr/>
        </p:nvSpPr>
        <p:spPr>
          <a:xfrm>
            <a:off x="8785021" y="5711521"/>
            <a:ext cx="1186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CDI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88AC1D0E-2D23-4A6D-8901-F6DF2B62EBF3}"/>
              </a:ext>
            </a:extLst>
          </p:cNvPr>
          <p:cNvSpPr txBox="1"/>
          <p:nvPr/>
        </p:nvSpPr>
        <p:spPr>
          <a:xfrm>
            <a:off x="9594439" y="3321806"/>
            <a:ext cx="13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Exterior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9A8D502A-BBA0-46B3-86E6-3FA6463F7F4D}"/>
              </a:ext>
            </a:extLst>
          </p:cNvPr>
          <p:cNvSpPr txBox="1"/>
          <p:nvPr/>
        </p:nvSpPr>
        <p:spPr>
          <a:xfrm>
            <a:off x="408161" y="1061963"/>
            <a:ext cx="497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Composição Carteira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(Março 2022)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B0604020202020204" charset="0"/>
            </a:endParaRPr>
          </a:p>
        </p:txBody>
      </p:sp>
      <p:graphicFrame>
        <p:nvGraphicFramePr>
          <p:cNvPr id="40" name="Gráfico 39">
            <a:extLst>
              <a:ext uri="{FF2B5EF4-FFF2-40B4-BE49-F238E27FC236}">
                <a16:creationId xmlns:a16="http://schemas.microsoft.com/office/drawing/2014/main" id="{00000000-0008-0000-0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00884"/>
              </p:ext>
            </p:extLst>
          </p:nvPr>
        </p:nvGraphicFramePr>
        <p:xfrm>
          <a:off x="84382" y="1968372"/>
          <a:ext cx="6087817" cy="3391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83495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82316927-A82D-1449-9146-127BEAA3D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20327">
            <a:off x="-650916" y="5762882"/>
            <a:ext cx="2369035" cy="39483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42B9BA3-2E00-D444-80CE-B33A9B867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33804">
            <a:off x="11007482" y="-916079"/>
            <a:ext cx="2369035" cy="394839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E4A23D9-5927-B343-94D1-136B17E82405}"/>
              </a:ext>
            </a:extLst>
          </p:cNvPr>
          <p:cNvSpPr/>
          <p:nvPr/>
        </p:nvSpPr>
        <p:spPr>
          <a:xfrm>
            <a:off x="6304095" y="1418149"/>
            <a:ext cx="59040" cy="50030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CEF8DCE-97F7-DC4F-9B6B-2346BFEB6679}"/>
              </a:ext>
            </a:extLst>
          </p:cNvPr>
          <p:cNvSpPr txBox="1"/>
          <p:nvPr/>
        </p:nvSpPr>
        <p:spPr>
          <a:xfrm>
            <a:off x="26961" y="0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215994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AMZ 02-B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23907DB-F9A5-8447-9D92-A363B1F3CB30}"/>
              </a:ext>
            </a:extLst>
          </p:cNvPr>
          <p:cNvCxnSpPr>
            <a:cxnSpLocks/>
          </p:cNvCxnSpPr>
          <p:nvPr/>
        </p:nvCxnSpPr>
        <p:spPr>
          <a:xfrm flipH="1">
            <a:off x="-787149" y="805383"/>
            <a:ext cx="3726873" cy="0"/>
          </a:xfrm>
          <a:prstGeom prst="line">
            <a:avLst/>
          </a:prstGeom>
          <a:ln w="28575">
            <a:solidFill>
              <a:srgbClr val="FDB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36D8CAC9-7470-7D4D-AF2D-126946CE7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623" y="6103866"/>
            <a:ext cx="1068532" cy="52180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CC1D4F7-8A57-4216-8D13-674EE3247766}"/>
              </a:ext>
            </a:extLst>
          </p:cNvPr>
          <p:cNvSpPr txBox="1"/>
          <p:nvPr/>
        </p:nvSpPr>
        <p:spPr>
          <a:xfrm>
            <a:off x="408161" y="1061963"/>
            <a:ext cx="497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Composição Carteira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(Março 2022)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B060402020202020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1534097-AFBB-4323-9E76-592D9052BA62}"/>
              </a:ext>
            </a:extLst>
          </p:cNvPr>
          <p:cNvSpPr txBox="1"/>
          <p:nvPr/>
        </p:nvSpPr>
        <p:spPr>
          <a:xfrm>
            <a:off x="1675618" y="1352948"/>
            <a:ext cx="233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PL R$ 393,23 mi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332DDED6-D470-4FFA-AF17-1FA30EC727EE}"/>
              </a:ext>
            </a:extLst>
          </p:cNvPr>
          <p:cNvSpPr txBox="1"/>
          <p:nvPr/>
        </p:nvSpPr>
        <p:spPr>
          <a:xfrm>
            <a:off x="1778390" y="5450914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Montserrat" panose="020B0604020202020204" charset="0"/>
              </a:rPr>
              <a:t>Alocação Objetivo PI  (%)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3EA77766-907A-42C1-A44C-2187C4046C2D}"/>
              </a:ext>
            </a:extLst>
          </p:cNvPr>
          <p:cNvSpPr txBox="1"/>
          <p:nvPr/>
        </p:nvSpPr>
        <p:spPr>
          <a:xfrm>
            <a:off x="511014" y="6264989"/>
            <a:ext cx="575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RF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E54DEDA-43AC-4B6C-9B9A-1284CD0C36ED}"/>
              </a:ext>
            </a:extLst>
          </p:cNvPr>
          <p:cNvSpPr txBox="1"/>
          <p:nvPr/>
        </p:nvSpPr>
        <p:spPr>
          <a:xfrm>
            <a:off x="1496568" y="6264989"/>
            <a:ext cx="691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RV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DC170A6B-4449-44F8-ADBC-790B7170DE2E}"/>
              </a:ext>
            </a:extLst>
          </p:cNvPr>
          <p:cNvSpPr txBox="1"/>
          <p:nvPr/>
        </p:nvSpPr>
        <p:spPr>
          <a:xfrm>
            <a:off x="1972859" y="6264989"/>
            <a:ext cx="1773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Estruturados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44DFE2F2-5A8A-44B7-B0F0-1765C053E876}"/>
              </a:ext>
            </a:extLst>
          </p:cNvPr>
          <p:cNvSpPr txBox="1"/>
          <p:nvPr/>
        </p:nvSpPr>
        <p:spPr>
          <a:xfrm>
            <a:off x="3980306" y="6264989"/>
            <a:ext cx="2034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solidFill>
                  <a:prstClr val="black"/>
                </a:solidFill>
                <a:latin typeface="Montserrat" panose="020B0604020202020204" charset="0"/>
              </a:rPr>
              <a:t>Operações com Participantes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7DFBAE2C-E290-4882-A896-561D163E2CA0}"/>
              </a:ext>
            </a:extLst>
          </p:cNvPr>
          <p:cNvSpPr txBox="1"/>
          <p:nvPr/>
        </p:nvSpPr>
        <p:spPr>
          <a:xfrm>
            <a:off x="3068348" y="6264989"/>
            <a:ext cx="149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Imobiliário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421E508E-06F5-4B95-A3F9-30B9C9C4A425}"/>
              </a:ext>
            </a:extLst>
          </p:cNvPr>
          <p:cNvSpPr txBox="1"/>
          <p:nvPr/>
        </p:nvSpPr>
        <p:spPr>
          <a:xfrm>
            <a:off x="5172398" y="6312926"/>
            <a:ext cx="1224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Exterior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CF31B850-F750-4FA6-8301-407E44C66C13}"/>
              </a:ext>
            </a:extLst>
          </p:cNvPr>
          <p:cNvSpPr txBox="1"/>
          <p:nvPr/>
        </p:nvSpPr>
        <p:spPr>
          <a:xfrm>
            <a:off x="7728537" y="1027122"/>
            <a:ext cx="311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Rentabilidade 1ºTrim/2022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2816800B-D382-4900-A5C5-986274883655}"/>
              </a:ext>
            </a:extLst>
          </p:cNvPr>
          <p:cNvSpPr/>
          <p:nvPr/>
        </p:nvSpPr>
        <p:spPr>
          <a:xfrm>
            <a:off x="358189" y="5803232"/>
            <a:ext cx="720000" cy="360000"/>
          </a:xfrm>
          <a:prstGeom prst="rect">
            <a:avLst/>
          </a:prstGeom>
          <a:solidFill>
            <a:srgbClr val="4472C4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58,89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B84DE225-9818-4BF9-8FE4-3161D1DC67E9}"/>
              </a:ext>
            </a:extLst>
          </p:cNvPr>
          <p:cNvSpPr/>
          <p:nvPr/>
        </p:nvSpPr>
        <p:spPr>
          <a:xfrm>
            <a:off x="1324246" y="5803232"/>
            <a:ext cx="720000" cy="360000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10,76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EBCD12B8-9F53-4037-A4B0-945C6B5DB60B}"/>
              </a:ext>
            </a:extLst>
          </p:cNvPr>
          <p:cNvSpPr/>
          <p:nvPr/>
        </p:nvSpPr>
        <p:spPr>
          <a:xfrm>
            <a:off x="2290303" y="5803232"/>
            <a:ext cx="720000" cy="360000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12,44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9775A932-BFEB-4DAF-9C4F-5F9F1A18C66A}"/>
              </a:ext>
            </a:extLst>
          </p:cNvPr>
          <p:cNvSpPr/>
          <p:nvPr/>
        </p:nvSpPr>
        <p:spPr>
          <a:xfrm>
            <a:off x="3256360" y="5803232"/>
            <a:ext cx="720000" cy="360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0,47</a:t>
            </a: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3064576A-AC38-4643-A562-891D31EE58F1}"/>
              </a:ext>
            </a:extLst>
          </p:cNvPr>
          <p:cNvSpPr/>
          <p:nvPr/>
        </p:nvSpPr>
        <p:spPr>
          <a:xfrm>
            <a:off x="4222417" y="5803232"/>
            <a:ext cx="720000" cy="360000"/>
          </a:xfrm>
          <a:prstGeom prst="rect">
            <a:avLst/>
          </a:prstGeom>
          <a:solidFill>
            <a:srgbClr val="954ECA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7,44</a:t>
            </a: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C39336B5-9AC6-492A-96DE-66DEF7A9B513}"/>
              </a:ext>
            </a:extLst>
          </p:cNvPr>
          <p:cNvSpPr/>
          <p:nvPr/>
        </p:nvSpPr>
        <p:spPr>
          <a:xfrm>
            <a:off x="5188473" y="5803232"/>
            <a:ext cx="720000" cy="360000"/>
          </a:xfrm>
          <a:prstGeom prst="rect">
            <a:avLst/>
          </a:prstGeom>
          <a:solidFill>
            <a:srgbClr val="70AD47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Montserrat" panose="020B0604020202020204" charset="0"/>
              </a:rPr>
              <a:t>10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,00</a:t>
            </a:r>
          </a:p>
        </p:txBody>
      </p:sp>
      <p:sp>
        <p:nvSpPr>
          <p:cNvPr id="43" name="CaixaDeTexto 39">
            <a:extLst>
              <a:ext uri="{FF2B5EF4-FFF2-40B4-BE49-F238E27FC236}">
                <a16:creationId xmlns:a16="http://schemas.microsoft.com/office/drawing/2014/main" id="{480F6D7B-BD92-49FE-A06D-72AEB388778A}"/>
              </a:ext>
            </a:extLst>
          </p:cNvPr>
          <p:cNvSpPr txBox="1"/>
          <p:nvPr/>
        </p:nvSpPr>
        <p:spPr>
          <a:xfrm>
            <a:off x="6834703" y="4008296"/>
            <a:ext cx="2101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Operações com Participantes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0924879-6E9D-42F0-BFE1-A32B49C50933}"/>
              </a:ext>
            </a:extLst>
          </p:cNvPr>
          <p:cNvSpPr txBox="1"/>
          <p:nvPr/>
        </p:nvSpPr>
        <p:spPr>
          <a:xfrm>
            <a:off x="7644569" y="2752074"/>
            <a:ext cx="13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Estruturado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E85F2D0C-AAFC-4D19-8F76-CD0E0CA42044}"/>
              </a:ext>
            </a:extLst>
          </p:cNvPr>
          <p:cNvSpPr txBox="1"/>
          <p:nvPr/>
        </p:nvSpPr>
        <p:spPr>
          <a:xfrm>
            <a:off x="7302202" y="2360274"/>
            <a:ext cx="1782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Renda Variável</a:t>
            </a:r>
          </a:p>
        </p:txBody>
      </p:sp>
      <p:sp>
        <p:nvSpPr>
          <p:cNvPr id="37" name="CaixaDeTexto 28">
            <a:extLst>
              <a:ext uri="{FF2B5EF4-FFF2-40B4-BE49-F238E27FC236}">
                <a16:creationId xmlns:a16="http://schemas.microsoft.com/office/drawing/2014/main" id="{4888D744-C3D9-4938-A107-69390659EE41}"/>
              </a:ext>
            </a:extLst>
          </p:cNvPr>
          <p:cNvSpPr txBox="1"/>
          <p:nvPr/>
        </p:nvSpPr>
        <p:spPr>
          <a:xfrm>
            <a:off x="7724569" y="1867620"/>
            <a:ext cx="1425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Renda Fixa</a:t>
            </a:r>
          </a:p>
        </p:txBody>
      </p:sp>
      <p:sp>
        <p:nvSpPr>
          <p:cNvPr id="39" name="CaixaDeTexto 35">
            <a:extLst>
              <a:ext uri="{FF2B5EF4-FFF2-40B4-BE49-F238E27FC236}">
                <a16:creationId xmlns:a16="http://schemas.microsoft.com/office/drawing/2014/main" id="{CEB6984E-F4B4-4041-80AF-2BAF92A2FDE3}"/>
              </a:ext>
            </a:extLst>
          </p:cNvPr>
          <p:cNvSpPr txBox="1"/>
          <p:nvPr/>
        </p:nvSpPr>
        <p:spPr>
          <a:xfrm>
            <a:off x="7764227" y="3622683"/>
            <a:ext cx="142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Imobiliário</a:t>
            </a:r>
          </a:p>
        </p:txBody>
      </p:sp>
      <p:sp>
        <p:nvSpPr>
          <p:cNvPr id="42" name="CaixaDeTexto 40">
            <a:extLst>
              <a:ext uri="{FF2B5EF4-FFF2-40B4-BE49-F238E27FC236}">
                <a16:creationId xmlns:a16="http://schemas.microsoft.com/office/drawing/2014/main" id="{450C23C7-A8AC-4238-B76B-C9F802C20164}"/>
              </a:ext>
            </a:extLst>
          </p:cNvPr>
          <p:cNvSpPr txBox="1"/>
          <p:nvPr/>
        </p:nvSpPr>
        <p:spPr>
          <a:xfrm>
            <a:off x="7635264" y="4596203"/>
            <a:ext cx="16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Consolidado</a:t>
            </a:r>
          </a:p>
        </p:txBody>
      </p:sp>
      <p:sp>
        <p:nvSpPr>
          <p:cNvPr id="63" name="CaixaDeTexto 41">
            <a:extLst>
              <a:ext uri="{FF2B5EF4-FFF2-40B4-BE49-F238E27FC236}">
                <a16:creationId xmlns:a16="http://schemas.microsoft.com/office/drawing/2014/main" id="{448D1ED4-8613-4D47-9F6D-8369136B61FD}"/>
              </a:ext>
            </a:extLst>
          </p:cNvPr>
          <p:cNvSpPr txBox="1"/>
          <p:nvPr/>
        </p:nvSpPr>
        <p:spPr>
          <a:xfrm>
            <a:off x="7306486" y="5059652"/>
            <a:ext cx="189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IPCA + 4,2%a.a.</a:t>
            </a:r>
          </a:p>
        </p:txBody>
      </p:sp>
      <p:sp>
        <p:nvSpPr>
          <p:cNvPr id="64" name="CaixaDeTexto 42">
            <a:extLst>
              <a:ext uri="{FF2B5EF4-FFF2-40B4-BE49-F238E27FC236}">
                <a16:creationId xmlns:a16="http://schemas.microsoft.com/office/drawing/2014/main" id="{144B0C9C-303F-4FA5-BBBF-813F2D999DA4}"/>
              </a:ext>
            </a:extLst>
          </p:cNvPr>
          <p:cNvSpPr txBox="1"/>
          <p:nvPr/>
        </p:nvSpPr>
        <p:spPr>
          <a:xfrm>
            <a:off x="8342835" y="5521897"/>
            <a:ext cx="1186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CDI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95FF0A38-63F2-48FB-B309-1D37E5672EC2}"/>
              </a:ext>
            </a:extLst>
          </p:cNvPr>
          <p:cNvSpPr txBox="1"/>
          <p:nvPr/>
        </p:nvSpPr>
        <p:spPr>
          <a:xfrm>
            <a:off x="9532795" y="3212454"/>
            <a:ext cx="13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Exterior</a:t>
            </a:r>
          </a:p>
        </p:txBody>
      </p:sp>
      <p:graphicFrame>
        <p:nvGraphicFramePr>
          <p:cNvPr id="44" name="Gráfico 43">
            <a:extLst>
              <a:ext uri="{FF2B5EF4-FFF2-40B4-BE49-F238E27FC236}">
                <a16:creationId xmlns:a16="http://schemas.microsoft.com/office/drawing/2014/main" id="{00000000-0008-0000-01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294599"/>
              </p:ext>
            </p:extLst>
          </p:nvPr>
        </p:nvGraphicFramePr>
        <p:xfrm>
          <a:off x="26961" y="1797150"/>
          <a:ext cx="6129799" cy="3482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Gráfico 45">
            <a:extLst>
              <a:ext uri="{FF2B5EF4-FFF2-40B4-BE49-F238E27FC236}">
                <a16:creationId xmlns:a16="http://schemas.microsoft.com/office/drawing/2014/main" id="{AA83B1EF-544F-4B19-ABAB-2C244F5DB1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219559"/>
              </p:ext>
            </p:extLst>
          </p:nvPr>
        </p:nvGraphicFramePr>
        <p:xfrm>
          <a:off x="6329142" y="1763257"/>
          <a:ext cx="4791075" cy="4734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52475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Gráfico 38">
            <a:extLst>
              <a:ext uri="{FF2B5EF4-FFF2-40B4-BE49-F238E27FC236}">
                <a16:creationId xmlns:a16="http://schemas.microsoft.com/office/drawing/2014/main" id="{29E5BEB8-CC07-44EB-BE59-51E6F3DE31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355006"/>
              </p:ext>
            </p:extLst>
          </p:nvPr>
        </p:nvGraphicFramePr>
        <p:xfrm>
          <a:off x="6547715" y="1659024"/>
          <a:ext cx="4791075" cy="4653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82316927-A82D-1449-9146-127BEAA3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20327">
            <a:off x="-650916" y="5762882"/>
            <a:ext cx="2369035" cy="39483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42B9BA3-2E00-D444-80CE-B33A9B86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3804">
            <a:off x="11007482" y="-916079"/>
            <a:ext cx="2369035" cy="394839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E4A23D9-5927-B343-94D1-136B17E82405}"/>
              </a:ext>
            </a:extLst>
          </p:cNvPr>
          <p:cNvSpPr/>
          <p:nvPr/>
        </p:nvSpPr>
        <p:spPr>
          <a:xfrm>
            <a:off x="6304095" y="1418149"/>
            <a:ext cx="59040" cy="50030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CEF8DCE-97F7-DC4F-9B6B-2346BFEB6679}"/>
              </a:ext>
            </a:extLst>
          </p:cNvPr>
          <p:cNvSpPr txBox="1"/>
          <p:nvPr/>
        </p:nvSpPr>
        <p:spPr>
          <a:xfrm>
            <a:off x="26961" y="0"/>
            <a:ext cx="267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215994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RRE 03-B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23907DB-F9A5-8447-9D92-A363B1F3CB30}"/>
              </a:ext>
            </a:extLst>
          </p:cNvPr>
          <p:cNvCxnSpPr>
            <a:cxnSpLocks/>
          </p:cNvCxnSpPr>
          <p:nvPr/>
        </p:nvCxnSpPr>
        <p:spPr>
          <a:xfrm flipH="1">
            <a:off x="-787149" y="805383"/>
            <a:ext cx="3726873" cy="0"/>
          </a:xfrm>
          <a:prstGeom prst="line">
            <a:avLst/>
          </a:prstGeom>
          <a:ln w="28575">
            <a:solidFill>
              <a:srgbClr val="FDB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36D8CAC9-7470-7D4D-AF2D-126946CE7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6402" y="6150190"/>
            <a:ext cx="1068532" cy="52180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1534097-AFBB-4323-9E76-592D9052BA62}"/>
              </a:ext>
            </a:extLst>
          </p:cNvPr>
          <p:cNvSpPr txBox="1"/>
          <p:nvPr/>
        </p:nvSpPr>
        <p:spPr>
          <a:xfrm>
            <a:off x="1675618" y="1352948"/>
            <a:ext cx="233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PL R$ 85,95 mi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332DDED6-D470-4FFA-AF17-1FA30EC727EE}"/>
              </a:ext>
            </a:extLst>
          </p:cNvPr>
          <p:cNvSpPr txBox="1"/>
          <p:nvPr/>
        </p:nvSpPr>
        <p:spPr>
          <a:xfrm>
            <a:off x="1778390" y="5450914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Montserrat" panose="020B0604020202020204" charset="0"/>
              </a:rPr>
              <a:t>Alocação Objetivo PI  (%)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3EA77766-907A-42C1-A44C-2187C4046C2D}"/>
              </a:ext>
            </a:extLst>
          </p:cNvPr>
          <p:cNvSpPr txBox="1"/>
          <p:nvPr/>
        </p:nvSpPr>
        <p:spPr>
          <a:xfrm>
            <a:off x="511014" y="6264989"/>
            <a:ext cx="5759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RF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E54DEDA-43AC-4B6C-9B9A-1284CD0C36ED}"/>
              </a:ext>
            </a:extLst>
          </p:cNvPr>
          <p:cNvSpPr txBox="1"/>
          <p:nvPr/>
        </p:nvSpPr>
        <p:spPr>
          <a:xfrm>
            <a:off x="1496568" y="6264989"/>
            <a:ext cx="691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RV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DC170A6B-4449-44F8-ADBC-790B7170DE2E}"/>
              </a:ext>
            </a:extLst>
          </p:cNvPr>
          <p:cNvSpPr txBox="1"/>
          <p:nvPr/>
        </p:nvSpPr>
        <p:spPr>
          <a:xfrm>
            <a:off x="1972859" y="6264989"/>
            <a:ext cx="1773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Estruturados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44DFE2F2-5A8A-44B7-B0F0-1765C053E876}"/>
              </a:ext>
            </a:extLst>
          </p:cNvPr>
          <p:cNvSpPr txBox="1"/>
          <p:nvPr/>
        </p:nvSpPr>
        <p:spPr>
          <a:xfrm>
            <a:off x="3980306" y="6264989"/>
            <a:ext cx="2034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solidFill>
                  <a:prstClr val="black"/>
                </a:solidFill>
                <a:latin typeface="Montserrat" panose="020B0604020202020204" charset="0"/>
              </a:rPr>
              <a:t>Operações com Participantes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7DFBAE2C-E290-4882-A896-561D163E2CA0}"/>
              </a:ext>
            </a:extLst>
          </p:cNvPr>
          <p:cNvSpPr txBox="1"/>
          <p:nvPr/>
        </p:nvSpPr>
        <p:spPr>
          <a:xfrm>
            <a:off x="3068348" y="6264989"/>
            <a:ext cx="149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Imobiliário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421E508E-06F5-4B95-A3F9-30B9C9C4A425}"/>
              </a:ext>
            </a:extLst>
          </p:cNvPr>
          <p:cNvSpPr txBox="1"/>
          <p:nvPr/>
        </p:nvSpPr>
        <p:spPr>
          <a:xfrm>
            <a:off x="5172398" y="6312926"/>
            <a:ext cx="1224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Exterior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CF31B850-F750-4FA6-8301-407E44C66C13}"/>
              </a:ext>
            </a:extLst>
          </p:cNvPr>
          <p:cNvSpPr txBox="1"/>
          <p:nvPr/>
        </p:nvSpPr>
        <p:spPr>
          <a:xfrm>
            <a:off x="7728537" y="1027122"/>
            <a:ext cx="311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Rentabilidade 1ºTrim/2022</a:t>
            </a:r>
          </a:p>
        </p:txBody>
      </p:sp>
      <p:sp>
        <p:nvSpPr>
          <p:cNvPr id="67" name="CaixaDeTexto 39">
            <a:extLst>
              <a:ext uri="{FF2B5EF4-FFF2-40B4-BE49-F238E27FC236}">
                <a16:creationId xmlns:a16="http://schemas.microsoft.com/office/drawing/2014/main" id="{F9C24007-0CCA-46EB-8C2F-191CEA5E2DF2}"/>
              </a:ext>
            </a:extLst>
          </p:cNvPr>
          <p:cNvSpPr txBox="1"/>
          <p:nvPr/>
        </p:nvSpPr>
        <p:spPr>
          <a:xfrm>
            <a:off x="7359904" y="4200188"/>
            <a:ext cx="2101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Operações com Participantes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3F7F11A6-EB4B-4B7B-8038-E276D412F722}"/>
              </a:ext>
            </a:extLst>
          </p:cNvPr>
          <p:cNvSpPr/>
          <p:nvPr/>
        </p:nvSpPr>
        <p:spPr>
          <a:xfrm>
            <a:off x="383712" y="5856208"/>
            <a:ext cx="720000" cy="360000"/>
          </a:xfrm>
          <a:prstGeom prst="rect">
            <a:avLst/>
          </a:prstGeom>
          <a:solidFill>
            <a:srgbClr val="4472C4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Montserrat" panose="020B0604020202020204" charset="0"/>
              </a:rPr>
              <a:t>61,85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B0604020202020204" charset="0"/>
            </a:endParaRP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310A93EE-06B8-4A51-A654-A9BA371A8632}"/>
              </a:ext>
            </a:extLst>
          </p:cNvPr>
          <p:cNvSpPr/>
          <p:nvPr/>
        </p:nvSpPr>
        <p:spPr>
          <a:xfrm>
            <a:off x="1353968" y="5882678"/>
            <a:ext cx="720000" cy="360000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12,10</a:t>
            </a: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98EF3D64-5B9A-4A1E-B6F5-D3D5E6BD972C}"/>
              </a:ext>
            </a:extLst>
          </p:cNvPr>
          <p:cNvSpPr/>
          <p:nvPr/>
        </p:nvSpPr>
        <p:spPr>
          <a:xfrm>
            <a:off x="2324224" y="5882678"/>
            <a:ext cx="720000" cy="360000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12,28</a:t>
            </a:r>
          </a:p>
        </p:txBody>
      </p:sp>
      <p:sp>
        <p:nvSpPr>
          <p:cNvPr id="71" name="Retângulo 70">
            <a:extLst>
              <a:ext uri="{FF2B5EF4-FFF2-40B4-BE49-F238E27FC236}">
                <a16:creationId xmlns:a16="http://schemas.microsoft.com/office/drawing/2014/main" id="{F0A34737-D60C-4310-8B4D-6BB30AC0C66C}"/>
              </a:ext>
            </a:extLst>
          </p:cNvPr>
          <p:cNvSpPr/>
          <p:nvPr/>
        </p:nvSpPr>
        <p:spPr>
          <a:xfrm>
            <a:off x="3294480" y="5882678"/>
            <a:ext cx="720000" cy="360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0,55</a:t>
            </a: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65EAAB96-D4C8-4D6D-A789-196763755ABC}"/>
              </a:ext>
            </a:extLst>
          </p:cNvPr>
          <p:cNvSpPr/>
          <p:nvPr/>
        </p:nvSpPr>
        <p:spPr>
          <a:xfrm>
            <a:off x="4264736" y="5882678"/>
            <a:ext cx="720000" cy="360000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Montserrat" panose="020B0604020202020204" charset="0"/>
              </a:rPr>
              <a:t>3,22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B0604020202020204" charset="0"/>
            </a:endParaRPr>
          </a:p>
        </p:txBody>
      </p:sp>
      <p:sp>
        <p:nvSpPr>
          <p:cNvPr id="73" name="Retângulo 72">
            <a:extLst>
              <a:ext uri="{FF2B5EF4-FFF2-40B4-BE49-F238E27FC236}">
                <a16:creationId xmlns:a16="http://schemas.microsoft.com/office/drawing/2014/main" id="{3B46BBA3-E851-463D-BFC3-66FFBE379990}"/>
              </a:ext>
            </a:extLst>
          </p:cNvPr>
          <p:cNvSpPr/>
          <p:nvPr/>
        </p:nvSpPr>
        <p:spPr>
          <a:xfrm>
            <a:off x="5234990" y="5856208"/>
            <a:ext cx="720000" cy="360000"/>
          </a:xfrm>
          <a:prstGeom prst="rect">
            <a:avLst/>
          </a:prstGeom>
          <a:solidFill>
            <a:srgbClr val="70AD47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Montserrat" panose="020B0604020202020204" charset="0"/>
              </a:rPr>
              <a:t>10,00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B060402020202020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7E41A79A-9650-4BA7-9B68-F7F5C136F98E}"/>
              </a:ext>
            </a:extLst>
          </p:cNvPr>
          <p:cNvSpPr txBox="1"/>
          <p:nvPr/>
        </p:nvSpPr>
        <p:spPr>
          <a:xfrm>
            <a:off x="8163364" y="2883350"/>
            <a:ext cx="13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Estruturado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51322A7-E0D9-47F3-8F2E-E0D43554E62D}"/>
              </a:ext>
            </a:extLst>
          </p:cNvPr>
          <p:cNvSpPr txBox="1"/>
          <p:nvPr/>
        </p:nvSpPr>
        <p:spPr>
          <a:xfrm>
            <a:off x="7759287" y="2383301"/>
            <a:ext cx="1782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Renda Variável</a:t>
            </a:r>
          </a:p>
        </p:txBody>
      </p:sp>
      <p:sp>
        <p:nvSpPr>
          <p:cNvPr id="63" name="CaixaDeTexto 28">
            <a:extLst>
              <a:ext uri="{FF2B5EF4-FFF2-40B4-BE49-F238E27FC236}">
                <a16:creationId xmlns:a16="http://schemas.microsoft.com/office/drawing/2014/main" id="{06DAAC62-C9DA-45F6-B868-A1EB44E476E8}"/>
              </a:ext>
            </a:extLst>
          </p:cNvPr>
          <p:cNvSpPr txBox="1"/>
          <p:nvPr/>
        </p:nvSpPr>
        <p:spPr>
          <a:xfrm>
            <a:off x="8294109" y="1883252"/>
            <a:ext cx="1425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Renda Fixa</a:t>
            </a:r>
          </a:p>
        </p:txBody>
      </p:sp>
      <p:sp>
        <p:nvSpPr>
          <p:cNvPr id="64" name="CaixaDeTexto 35">
            <a:extLst>
              <a:ext uri="{FF2B5EF4-FFF2-40B4-BE49-F238E27FC236}">
                <a16:creationId xmlns:a16="http://schemas.microsoft.com/office/drawing/2014/main" id="{F315F86F-FCC3-432F-B39D-496FD50DD044}"/>
              </a:ext>
            </a:extLst>
          </p:cNvPr>
          <p:cNvSpPr txBox="1"/>
          <p:nvPr/>
        </p:nvSpPr>
        <p:spPr>
          <a:xfrm>
            <a:off x="8204703" y="3767436"/>
            <a:ext cx="142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Imobiliário</a:t>
            </a:r>
          </a:p>
        </p:txBody>
      </p:sp>
      <p:sp>
        <p:nvSpPr>
          <p:cNvPr id="65" name="CaixaDeTexto 40">
            <a:extLst>
              <a:ext uri="{FF2B5EF4-FFF2-40B4-BE49-F238E27FC236}">
                <a16:creationId xmlns:a16="http://schemas.microsoft.com/office/drawing/2014/main" id="{9B26E321-81C9-4A32-99CD-20BE9C998EEF}"/>
              </a:ext>
            </a:extLst>
          </p:cNvPr>
          <p:cNvSpPr txBox="1"/>
          <p:nvPr/>
        </p:nvSpPr>
        <p:spPr>
          <a:xfrm>
            <a:off x="8098787" y="4828533"/>
            <a:ext cx="16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Consolidado</a:t>
            </a:r>
          </a:p>
        </p:txBody>
      </p:sp>
      <p:sp>
        <p:nvSpPr>
          <p:cNvPr id="66" name="CaixaDeTexto 41">
            <a:extLst>
              <a:ext uri="{FF2B5EF4-FFF2-40B4-BE49-F238E27FC236}">
                <a16:creationId xmlns:a16="http://schemas.microsoft.com/office/drawing/2014/main" id="{A0DE785A-954D-45B0-887B-88B259511B47}"/>
              </a:ext>
            </a:extLst>
          </p:cNvPr>
          <p:cNvSpPr txBox="1"/>
          <p:nvPr/>
        </p:nvSpPr>
        <p:spPr>
          <a:xfrm>
            <a:off x="7891996" y="5255643"/>
            <a:ext cx="189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IPCA + 4,2%a.a.</a:t>
            </a:r>
          </a:p>
        </p:txBody>
      </p:sp>
      <p:sp>
        <p:nvSpPr>
          <p:cNvPr id="68" name="CaixaDeTexto 42">
            <a:extLst>
              <a:ext uri="{FF2B5EF4-FFF2-40B4-BE49-F238E27FC236}">
                <a16:creationId xmlns:a16="http://schemas.microsoft.com/office/drawing/2014/main" id="{9DE0AD5A-3493-4E00-A7C1-06BCA3F14AFB}"/>
              </a:ext>
            </a:extLst>
          </p:cNvPr>
          <p:cNvSpPr txBox="1"/>
          <p:nvPr/>
        </p:nvSpPr>
        <p:spPr>
          <a:xfrm>
            <a:off x="8868509" y="5755692"/>
            <a:ext cx="1186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CDI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39DD122F-B208-41EF-BB10-A4657A172873}"/>
              </a:ext>
            </a:extLst>
          </p:cNvPr>
          <p:cNvSpPr txBox="1"/>
          <p:nvPr/>
        </p:nvSpPr>
        <p:spPr>
          <a:xfrm>
            <a:off x="9741039" y="3338885"/>
            <a:ext cx="13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Exterior</a:t>
            </a:r>
          </a:p>
        </p:txBody>
      </p:sp>
      <p:graphicFrame>
        <p:nvGraphicFramePr>
          <p:cNvPr id="35" name="Gráfico 34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63727"/>
              </p:ext>
            </p:extLst>
          </p:nvPr>
        </p:nvGraphicFramePr>
        <p:xfrm>
          <a:off x="26961" y="1659025"/>
          <a:ext cx="6171649" cy="3839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7" name="CaixaDeTexto 36">
            <a:extLst>
              <a:ext uri="{FF2B5EF4-FFF2-40B4-BE49-F238E27FC236}">
                <a16:creationId xmlns:a16="http://schemas.microsoft.com/office/drawing/2014/main" id="{6D267010-F15F-4ADE-B405-6C244013BC93}"/>
              </a:ext>
            </a:extLst>
          </p:cNvPr>
          <p:cNvSpPr txBox="1"/>
          <p:nvPr/>
        </p:nvSpPr>
        <p:spPr>
          <a:xfrm>
            <a:off x="408161" y="1061963"/>
            <a:ext cx="497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Composição Carteira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(Março 2022)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B0604020202020204" charset="0"/>
            </a:endParaRPr>
          </a:p>
        </p:txBody>
      </p:sp>
      <p:graphicFrame>
        <p:nvGraphicFramePr>
          <p:cNvPr id="38" name="Gráfico 37">
            <a:extLst>
              <a:ext uri="{FF2B5EF4-FFF2-40B4-BE49-F238E27FC236}">
                <a16:creationId xmlns:a16="http://schemas.microsoft.com/office/drawing/2014/main" id="{00000000-0008-0000-01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2971654"/>
              </p:ext>
            </p:extLst>
          </p:nvPr>
        </p:nvGraphicFramePr>
        <p:xfrm>
          <a:off x="26962" y="1831412"/>
          <a:ext cx="6336174" cy="3693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35851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42B9BA3-2E00-D444-80CE-B33A9B86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3804">
            <a:off x="11007482" y="-648648"/>
            <a:ext cx="2369035" cy="394839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2316927-A82D-1449-9146-127BEAA3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20327">
            <a:off x="-345754" y="5541529"/>
            <a:ext cx="2369035" cy="3948392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2239307-DC3C-824A-B70C-DE2668752AFA}"/>
              </a:ext>
            </a:extLst>
          </p:cNvPr>
          <p:cNvCxnSpPr>
            <a:cxnSpLocks/>
          </p:cNvCxnSpPr>
          <p:nvPr/>
        </p:nvCxnSpPr>
        <p:spPr>
          <a:xfrm flipH="1">
            <a:off x="-603511" y="1383654"/>
            <a:ext cx="2678412" cy="0"/>
          </a:xfrm>
          <a:prstGeom prst="line">
            <a:avLst/>
          </a:prstGeom>
          <a:ln w="28575">
            <a:solidFill>
              <a:srgbClr val="FDB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DEC6F804-A4AF-D54F-AEE6-4AF0361D7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623" y="6103866"/>
            <a:ext cx="1068532" cy="521807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1174A35-8047-455E-9D6E-A17B52283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9544232"/>
              </p:ext>
            </p:extLst>
          </p:nvPr>
        </p:nvGraphicFramePr>
        <p:xfrm>
          <a:off x="171450" y="1497330"/>
          <a:ext cx="11534775" cy="525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id="{7251AAC6-7C63-4847-8B70-776818DDDFFC}"/>
              </a:ext>
            </a:extLst>
          </p:cNvPr>
          <p:cNvSpPr txBox="1"/>
          <p:nvPr/>
        </p:nvSpPr>
        <p:spPr>
          <a:xfrm>
            <a:off x="0" y="42294"/>
            <a:ext cx="9288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Rentabilidade Histórica</a:t>
            </a:r>
          </a:p>
          <a:p>
            <a:r>
              <a:rPr lang="pt-BR" sz="4000" b="1" dirty="0">
                <a:solidFill>
                  <a:srgbClr val="215994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Eletronorte 01-B</a:t>
            </a:r>
          </a:p>
        </p:txBody>
      </p:sp>
    </p:spTree>
    <p:extLst>
      <p:ext uri="{BB962C8B-B14F-4D97-AF65-F5344CB8AC3E}">
        <p14:creationId xmlns:p14="http://schemas.microsoft.com/office/powerpoint/2010/main" val="4262567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42B9BA3-2E00-D444-80CE-B33A9B86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3804">
            <a:off x="11007482" y="-648648"/>
            <a:ext cx="2369035" cy="394839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2316927-A82D-1449-9146-127BEAA3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20327">
            <a:off x="-345754" y="5541529"/>
            <a:ext cx="2369035" cy="3948392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2239307-DC3C-824A-B70C-DE2668752AFA}"/>
              </a:ext>
            </a:extLst>
          </p:cNvPr>
          <p:cNvCxnSpPr>
            <a:cxnSpLocks/>
          </p:cNvCxnSpPr>
          <p:nvPr/>
        </p:nvCxnSpPr>
        <p:spPr>
          <a:xfrm flipH="1">
            <a:off x="-603511" y="1383654"/>
            <a:ext cx="2678412" cy="0"/>
          </a:xfrm>
          <a:prstGeom prst="line">
            <a:avLst/>
          </a:prstGeom>
          <a:ln w="28575">
            <a:solidFill>
              <a:srgbClr val="FDB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DEC6F804-A4AF-D54F-AEE6-4AF0361D7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623" y="6103866"/>
            <a:ext cx="1068532" cy="521807"/>
          </a:xfrm>
          <a:prstGeom prst="rect">
            <a:avLst/>
          </a:prstGeom>
        </p:spPr>
      </p:pic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FF0D8810-05AE-478C-94D7-8E9C37A1A5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04548"/>
              </p:ext>
            </p:extLst>
          </p:nvPr>
        </p:nvGraphicFramePr>
        <p:xfrm>
          <a:off x="133350" y="1472565"/>
          <a:ext cx="11401426" cy="5246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98D1BA78-4CFC-4F03-8722-6B2741E52210}"/>
              </a:ext>
            </a:extLst>
          </p:cNvPr>
          <p:cNvSpPr txBox="1"/>
          <p:nvPr/>
        </p:nvSpPr>
        <p:spPr>
          <a:xfrm>
            <a:off x="0" y="42294"/>
            <a:ext cx="9288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Rentabilidade Histórica</a:t>
            </a:r>
          </a:p>
          <a:p>
            <a:r>
              <a:rPr lang="pt-BR" sz="4000" b="1" dirty="0">
                <a:solidFill>
                  <a:srgbClr val="215994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Amazonas 02-B</a:t>
            </a:r>
          </a:p>
        </p:txBody>
      </p:sp>
    </p:spTree>
    <p:extLst>
      <p:ext uri="{BB962C8B-B14F-4D97-AF65-F5344CB8AC3E}">
        <p14:creationId xmlns:p14="http://schemas.microsoft.com/office/powerpoint/2010/main" val="4063676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42B9BA3-2E00-D444-80CE-B33A9B86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3804">
            <a:off x="11007482" y="-648648"/>
            <a:ext cx="2369035" cy="394839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2316927-A82D-1449-9146-127BEAA3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20327">
            <a:off x="-345754" y="5541529"/>
            <a:ext cx="2369035" cy="3948392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2239307-DC3C-824A-B70C-DE2668752AFA}"/>
              </a:ext>
            </a:extLst>
          </p:cNvPr>
          <p:cNvCxnSpPr>
            <a:cxnSpLocks/>
          </p:cNvCxnSpPr>
          <p:nvPr/>
        </p:nvCxnSpPr>
        <p:spPr>
          <a:xfrm flipH="1">
            <a:off x="-603511" y="1383654"/>
            <a:ext cx="2678412" cy="0"/>
          </a:xfrm>
          <a:prstGeom prst="line">
            <a:avLst/>
          </a:prstGeom>
          <a:ln w="28575">
            <a:solidFill>
              <a:srgbClr val="FDB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m 18">
            <a:extLst>
              <a:ext uri="{FF2B5EF4-FFF2-40B4-BE49-F238E27FC236}">
                <a16:creationId xmlns:a16="http://schemas.microsoft.com/office/drawing/2014/main" id="{DEC6F804-A4AF-D54F-AEE6-4AF0361D7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623" y="6103866"/>
            <a:ext cx="1068532" cy="521807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3E24634-0BE6-4CF4-A624-38D40B9342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584813"/>
              </p:ext>
            </p:extLst>
          </p:nvPr>
        </p:nvGraphicFramePr>
        <p:xfrm>
          <a:off x="0" y="1430655"/>
          <a:ext cx="11553826" cy="525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618EE5EB-617E-4A3E-8227-CADFCD0C5664}"/>
              </a:ext>
            </a:extLst>
          </p:cNvPr>
          <p:cNvSpPr txBox="1"/>
          <p:nvPr/>
        </p:nvSpPr>
        <p:spPr>
          <a:xfrm>
            <a:off x="0" y="42294"/>
            <a:ext cx="92883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Rentabilidade Histórica</a:t>
            </a:r>
          </a:p>
          <a:p>
            <a:r>
              <a:rPr lang="pt-BR" sz="4000" b="1" dirty="0">
                <a:solidFill>
                  <a:srgbClr val="215994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Roraima 03-B</a:t>
            </a:r>
          </a:p>
        </p:txBody>
      </p:sp>
    </p:spTree>
    <p:extLst>
      <p:ext uri="{BB962C8B-B14F-4D97-AF65-F5344CB8AC3E}">
        <p14:creationId xmlns:p14="http://schemas.microsoft.com/office/powerpoint/2010/main" val="353991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42B9BA3-2E00-D444-80CE-B33A9B86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33387">
            <a:off x="10450373" y="5046844"/>
            <a:ext cx="2063357" cy="3438929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2C2FF15E-8DC8-4A8A-AB9C-87E32AABBC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28184" y="5081512"/>
            <a:ext cx="416172" cy="416172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16E6DCB-85D2-4F9F-903A-24D36E5D43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8184" y="5576504"/>
            <a:ext cx="416172" cy="416172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1817CF1D-1F5C-4E2E-A81C-EEE2C7C36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28184" y="2690042"/>
            <a:ext cx="416172" cy="416172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CDAD9DB6-853B-4BF3-9F81-FD55DC3FBA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28190" y="3211709"/>
            <a:ext cx="416170" cy="416170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6ADD05C9-8490-4BF3-B01F-E31CABEA6E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328186" y="2172292"/>
            <a:ext cx="416167" cy="416167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30B577F-1E30-46C8-ADF3-9152979A976D}"/>
              </a:ext>
            </a:extLst>
          </p:cNvPr>
          <p:cNvSpPr txBox="1"/>
          <p:nvPr/>
        </p:nvSpPr>
        <p:spPr>
          <a:xfrm>
            <a:off x="7891507" y="2202833"/>
            <a:ext cx="2305414" cy="30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Montserrat" panose="00000500000000000000" pitchFamily="2" charset="0"/>
              </a:rPr>
              <a:t>www.previnorte.com.br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870DD67-B8B4-48C7-AC84-FEA78AE5CC97}"/>
              </a:ext>
            </a:extLst>
          </p:cNvPr>
          <p:cNvSpPr txBox="1"/>
          <p:nvPr/>
        </p:nvSpPr>
        <p:spPr>
          <a:xfrm>
            <a:off x="7891507" y="2722794"/>
            <a:ext cx="3411473" cy="30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Montserrat" panose="00000500000000000000" pitchFamily="2" charset="0"/>
              </a:rPr>
              <a:t>relacionamento@previnorte.com.br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F723441-D7CF-4D20-B068-311D1884E5E6}"/>
              </a:ext>
            </a:extLst>
          </p:cNvPr>
          <p:cNvSpPr txBox="1"/>
          <p:nvPr/>
        </p:nvSpPr>
        <p:spPr>
          <a:xfrm>
            <a:off x="7891507" y="3283276"/>
            <a:ext cx="1479876" cy="30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Montserrat" panose="00000500000000000000" pitchFamily="2" charset="0"/>
              </a:rPr>
              <a:t>0800 941 8966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68EED9C-EF6E-4893-9603-E36C9036BA1D}"/>
              </a:ext>
            </a:extLst>
          </p:cNvPr>
          <p:cNvSpPr txBox="1"/>
          <p:nvPr/>
        </p:nvSpPr>
        <p:spPr>
          <a:xfrm>
            <a:off x="7954742" y="5138331"/>
            <a:ext cx="2448079" cy="30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Montserrat" panose="00000500000000000000" pitchFamily="2" charset="0"/>
              </a:rPr>
              <a:t>@previnorte.previdencia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88873E8-AB89-440B-801C-F2530CD4C4BB}"/>
              </a:ext>
            </a:extLst>
          </p:cNvPr>
          <p:cNvSpPr txBox="1"/>
          <p:nvPr/>
        </p:nvSpPr>
        <p:spPr>
          <a:xfrm>
            <a:off x="7954742" y="5623868"/>
            <a:ext cx="2323046" cy="30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Montserrat" panose="00000500000000000000" pitchFamily="2" charset="0"/>
              </a:rPr>
              <a:t>/</a:t>
            </a:r>
            <a:r>
              <a:rPr lang="pt-BR" sz="1400" dirty="0" err="1">
                <a:latin typeface="Montserrat" panose="00000500000000000000" pitchFamily="2" charset="0"/>
              </a:rPr>
              <a:t>previnorte.previdencia</a:t>
            </a:r>
            <a:r>
              <a:rPr lang="pt-BR" sz="1400" dirty="0">
                <a:latin typeface="Montserrat" panose="00000500000000000000" pitchFamily="2" charset="0"/>
              </a:rPr>
              <a:t> </a:t>
            </a: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1943402-F3A1-42EC-B266-7C8FC21CB23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28189" y="3707794"/>
            <a:ext cx="416167" cy="416167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9AACFD54-894B-461F-B475-6403DBA7DD86}"/>
              </a:ext>
            </a:extLst>
          </p:cNvPr>
          <p:cNvSpPr txBox="1"/>
          <p:nvPr/>
        </p:nvSpPr>
        <p:spPr>
          <a:xfrm>
            <a:off x="7891507" y="3756289"/>
            <a:ext cx="1545599" cy="30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Montserrat" panose="00000500000000000000" pitchFamily="2" charset="0"/>
              </a:rPr>
              <a:t>App Previnorte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4A715A6-09A2-4ECF-A657-AFFF10AC6DA5}"/>
              </a:ext>
            </a:extLst>
          </p:cNvPr>
          <p:cNvSpPr txBox="1"/>
          <p:nvPr/>
        </p:nvSpPr>
        <p:spPr>
          <a:xfrm>
            <a:off x="7065069" y="891774"/>
            <a:ext cx="4744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Montserrat" panose="00000500000000000000" pitchFamily="2" charset="0"/>
              </a:rPr>
              <a:t>Canais de </a:t>
            </a:r>
            <a:r>
              <a:rPr lang="pt-BR" sz="2400" b="1" dirty="0">
                <a:solidFill>
                  <a:srgbClr val="215994"/>
                </a:solidFill>
                <a:latin typeface="Montserrat" panose="00000500000000000000" pitchFamily="2" charset="0"/>
              </a:rPr>
              <a:t>Relacionamento</a:t>
            </a:r>
            <a:br>
              <a:rPr lang="pt-BR" sz="2400" dirty="0">
                <a:latin typeface="Montserrat" panose="00000500000000000000" pitchFamily="2" charset="0"/>
              </a:rPr>
            </a:br>
            <a:r>
              <a:rPr lang="pt-BR" sz="2400" dirty="0">
                <a:latin typeface="Montserrat" panose="00000500000000000000" pitchFamily="2" charset="0"/>
              </a:rPr>
              <a:t>e </a:t>
            </a:r>
            <a:r>
              <a:rPr lang="pt-BR" sz="2400" b="1" dirty="0">
                <a:solidFill>
                  <a:srgbClr val="215994"/>
                </a:solidFill>
                <a:latin typeface="Montserrat" panose="00000500000000000000" pitchFamily="2" charset="0"/>
              </a:rPr>
              <a:t>Redes Sociais</a:t>
            </a:r>
          </a:p>
        </p:txBody>
      </p:sp>
      <p:pic>
        <p:nvPicPr>
          <p:cNvPr id="3" name="Imagem 2" descr="Mulher na frente de uma mesa&#10;&#10;Descrição gerada automaticamente com confiança média">
            <a:extLst>
              <a:ext uri="{FF2B5EF4-FFF2-40B4-BE49-F238E27FC236}">
                <a16:creationId xmlns:a16="http://schemas.microsoft.com/office/drawing/2014/main" id="{DAC8762B-ADCF-4779-8870-694B9CE51D7F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4739" r="26659"/>
          <a:stretch/>
        </p:blipFill>
        <p:spPr>
          <a:xfrm>
            <a:off x="0" y="2849"/>
            <a:ext cx="6028325" cy="6858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D029E4F6-2DF0-41CB-9691-339003882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4116" flipH="1">
            <a:off x="-723900" y="-2876214"/>
            <a:ext cx="3375060" cy="56251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09B2AE4-CC3E-4001-AC6D-94AAD60D7EA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20314" y="4192007"/>
            <a:ext cx="431910" cy="433821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8C14E516-DEA5-470F-8FB2-B60B49B04284}"/>
              </a:ext>
            </a:extLst>
          </p:cNvPr>
          <p:cNvSpPr txBox="1"/>
          <p:nvPr/>
        </p:nvSpPr>
        <p:spPr>
          <a:xfrm>
            <a:off x="7891507" y="4276915"/>
            <a:ext cx="1545599" cy="307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>
                <a:latin typeface="Montserrat" panose="00000500000000000000" pitchFamily="2" charset="0"/>
              </a:rPr>
              <a:t>Pry</a:t>
            </a:r>
            <a:r>
              <a:rPr lang="pt-BR" sz="1400" dirty="0">
                <a:latin typeface="Montserrat" panose="00000500000000000000" pitchFamily="2" charset="0"/>
              </a:rPr>
              <a:t> - Chat Web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4F8EED4-A96B-48BE-8F96-EB800E4DF9B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74897" y="3171512"/>
            <a:ext cx="240772" cy="244139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ACD3A0CB-7F57-476A-8A29-CD26126FC6D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32744" y="6090823"/>
            <a:ext cx="407049" cy="40704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A2C998A8-4237-4688-A01E-061EDA1C37E1}"/>
              </a:ext>
            </a:extLst>
          </p:cNvPr>
          <p:cNvSpPr txBox="1"/>
          <p:nvPr/>
        </p:nvSpPr>
        <p:spPr>
          <a:xfrm>
            <a:off x="7954741" y="6152325"/>
            <a:ext cx="3053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latin typeface="Montserrat" panose="00000500000000000000" pitchFamily="2" charset="0"/>
              </a:rPr>
              <a:t>Canal no Youtube - Previnorte</a:t>
            </a:r>
          </a:p>
        </p:txBody>
      </p:sp>
    </p:spTree>
    <p:extLst>
      <p:ext uri="{BB962C8B-B14F-4D97-AF65-F5344CB8AC3E}">
        <p14:creationId xmlns:p14="http://schemas.microsoft.com/office/powerpoint/2010/main" val="371359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EACD070-7DC0-3143-9A27-46BB3E548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8AC0DEBF-43A1-A04D-9DB9-A8D87277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3000"/>
          </a:blip>
          <a:stretch>
            <a:fillRect/>
          </a:stretch>
        </p:blipFill>
        <p:spPr>
          <a:xfrm>
            <a:off x="6858000" y="1169414"/>
            <a:ext cx="4973939" cy="5688586"/>
          </a:xfrm>
          <a:prstGeom prst="rect">
            <a:avLst/>
          </a:prstGeom>
          <a:noFill/>
          <a:effectLst>
            <a:outerShdw dist="50800" sx="1000" sy="1000" algn="ctr" rotWithShape="0">
              <a:srgbClr val="000000"/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4562055-A9F2-2A4C-967F-6DA96EFF1603}"/>
              </a:ext>
            </a:extLst>
          </p:cNvPr>
          <p:cNvSpPr txBox="1"/>
          <p:nvPr/>
        </p:nvSpPr>
        <p:spPr>
          <a:xfrm>
            <a:off x="989627" y="2083975"/>
            <a:ext cx="52437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chemeClr val="bg1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Obrigado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51EFE95B-1746-DC43-A59A-E7CABE95394F}"/>
              </a:ext>
            </a:extLst>
          </p:cNvPr>
          <p:cNvCxnSpPr>
            <a:cxnSpLocks/>
          </p:cNvCxnSpPr>
          <p:nvPr/>
        </p:nvCxnSpPr>
        <p:spPr>
          <a:xfrm flipH="1">
            <a:off x="-512186" y="3450586"/>
            <a:ext cx="372687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49F0EC5C-9747-CC40-B92B-0BAE25DC68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1085" y="5063687"/>
            <a:ext cx="3757197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CE195BF-E5E1-3442-9CC1-D9888D244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3173" y="5632378"/>
            <a:ext cx="1661312" cy="81128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0681FA6C-BF6B-DE4F-A1D1-0B54E7EF3072}"/>
              </a:ext>
            </a:extLst>
          </p:cNvPr>
          <p:cNvSpPr/>
          <p:nvPr/>
        </p:nvSpPr>
        <p:spPr>
          <a:xfrm>
            <a:off x="1190625" y="3771730"/>
            <a:ext cx="8257914" cy="129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dirty="0">
              <a:solidFill>
                <a:schemeClr val="bg1"/>
              </a:solidFill>
              <a:latin typeface="Montserrat" pitchFamily="2" charset="77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Montserrat" pitchFamily="2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Marcus André Silveira de Cerqueira| Diretor Financeiro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bg1"/>
                </a:solidFill>
                <a:latin typeface="Montserrat" pitchFamily="2" charset="77"/>
              </a:rPr>
              <a:t>marcus.cerqueira@previnorte.com.br</a:t>
            </a:r>
          </a:p>
        </p:txBody>
      </p:sp>
    </p:spTree>
    <p:extLst>
      <p:ext uri="{BB962C8B-B14F-4D97-AF65-F5344CB8AC3E}">
        <p14:creationId xmlns:p14="http://schemas.microsoft.com/office/powerpoint/2010/main" val="2137715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FAB94F6E-565D-7E46-9624-01DC3DA56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47907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42B9BA3-2E00-D444-80CE-B33A9B86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3804">
            <a:off x="11007482" y="-801048"/>
            <a:ext cx="2369035" cy="394839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2BB70E5-C0F3-964B-8338-5323705875D2}"/>
              </a:ext>
            </a:extLst>
          </p:cNvPr>
          <p:cNvSpPr txBox="1"/>
          <p:nvPr/>
        </p:nvSpPr>
        <p:spPr>
          <a:xfrm>
            <a:off x="7383358" y="3677404"/>
            <a:ext cx="4650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Cenário Macro</a:t>
            </a:r>
            <a:endParaRPr lang="pt-BR" sz="4400" b="1" dirty="0">
              <a:solidFill>
                <a:srgbClr val="215994"/>
              </a:solidFill>
              <a:latin typeface="Montserrat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2239307-DC3C-824A-B70C-DE2668752AFA}"/>
              </a:ext>
            </a:extLst>
          </p:cNvPr>
          <p:cNvCxnSpPr>
            <a:cxnSpLocks/>
          </p:cNvCxnSpPr>
          <p:nvPr/>
        </p:nvCxnSpPr>
        <p:spPr>
          <a:xfrm flipH="1">
            <a:off x="7245121" y="5177213"/>
            <a:ext cx="3726873" cy="0"/>
          </a:xfrm>
          <a:prstGeom prst="line">
            <a:avLst/>
          </a:prstGeom>
          <a:ln w="28575">
            <a:solidFill>
              <a:srgbClr val="FDB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D879DDBF-60F1-B24B-8E95-5142345F9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623" y="6103866"/>
            <a:ext cx="1068532" cy="521807"/>
          </a:xfrm>
          <a:prstGeom prst="rect">
            <a:avLst/>
          </a:prstGeom>
        </p:spPr>
      </p:pic>
      <p:pic>
        <p:nvPicPr>
          <p:cNvPr id="1026" name="Picture 2" descr="Graficos Barras | Baixe Vetores, Fotos e arquivos PSD Grátis">
            <a:extLst>
              <a:ext uri="{FF2B5EF4-FFF2-40B4-BE49-F238E27FC236}">
                <a16:creationId xmlns:a16="http://schemas.microsoft.com/office/drawing/2014/main" id="{32294983-2FDA-4417-9BD1-DFC599C1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8" y="1464422"/>
            <a:ext cx="6247322" cy="41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29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42B9BA3-2E00-D444-80CE-B33A9B867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33804">
            <a:off x="11007482" y="-648648"/>
            <a:ext cx="2369035" cy="394839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2316927-A82D-1449-9146-127BEAA3D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20327">
            <a:off x="-44964" y="5264803"/>
            <a:ext cx="2369035" cy="3948392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F01E0209-82BC-46C4-8F5A-CE0DBDF38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343" y="6199799"/>
            <a:ext cx="1068532" cy="52180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6671C0B-EAE5-4906-9202-990C3FDF2713}"/>
              </a:ext>
            </a:extLst>
          </p:cNvPr>
          <p:cNvSpPr txBox="1"/>
          <p:nvPr/>
        </p:nvSpPr>
        <p:spPr>
          <a:xfrm>
            <a:off x="420906" y="6213987"/>
            <a:ext cx="12668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aseline="-25000" dirty="0"/>
              <a:t>Fonte: OCCAM/MERCER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86C493C-4D9E-4B75-AE71-03FA8EB2EF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29" y="1542787"/>
            <a:ext cx="10869542" cy="377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85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42B9BA3-2E00-D444-80CE-B33A9B867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33804">
            <a:off x="11007482" y="-648648"/>
            <a:ext cx="2369035" cy="394839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2316927-A82D-1449-9146-127BEAA3D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20327">
            <a:off x="-44964" y="5264803"/>
            <a:ext cx="2369035" cy="394839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2BB70E5-C0F3-964B-8338-5323705875D2}"/>
              </a:ext>
            </a:extLst>
          </p:cNvPr>
          <p:cNvSpPr txBox="1"/>
          <p:nvPr/>
        </p:nvSpPr>
        <p:spPr>
          <a:xfrm>
            <a:off x="130263" y="202430"/>
            <a:ext cx="769473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Indicadores Acumulados </a:t>
            </a:r>
          </a:p>
          <a:p>
            <a:r>
              <a:rPr lang="pt-BR" sz="4400" b="1" dirty="0">
                <a:solidFill>
                  <a:schemeClr val="accent5">
                    <a:lumMod val="50000"/>
                  </a:schemeClr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1º Trimestre/2</a:t>
            </a:r>
            <a:r>
              <a:rPr lang="pt-BR" sz="4400" b="1" dirty="0">
                <a:solidFill>
                  <a:srgbClr val="215994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022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F01E0209-82BC-46C4-8F5A-CE0DBDF38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8343" y="6199799"/>
            <a:ext cx="1068532" cy="52180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6671C0B-EAE5-4906-9202-990C3FDF2713}"/>
              </a:ext>
            </a:extLst>
          </p:cNvPr>
          <p:cNvSpPr txBox="1"/>
          <p:nvPr/>
        </p:nvSpPr>
        <p:spPr>
          <a:xfrm>
            <a:off x="420906" y="6213987"/>
            <a:ext cx="126684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aseline="-25000" dirty="0"/>
              <a:t>Fonte: </a:t>
            </a:r>
            <a:r>
              <a:rPr lang="pt-BR" sz="1050" baseline="-25000" dirty="0" err="1"/>
              <a:t>Aditus</a:t>
            </a:r>
            <a:endParaRPr lang="pt-BR" sz="1050" baseline="-25000" dirty="0"/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BA6CA727-9668-41FF-A319-82B60CB655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199336"/>
              </p:ext>
            </p:extLst>
          </p:nvPr>
        </p:nvGraphicFramePr>
        <p:xfrm>
          <a:off x="940778" y="1631155"/>
          <a:ext cx="10726614" cy="4582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7498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FAB94F6E-565D-7E46-9624-01DC3DA56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47907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42B9BA3-2E00-D444-80CE-B33A9B86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3804">
            <a:off x="11007482" y="-801048"/>
            <a:ext cx="2369035" cy="394839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2BB70E5-C0F3-964B-8338-5323705875D2}"/>
              </a:ext>
            </a:extLst>
          </p:cNvPr>
          <p:cNvSpPr txBox="1"/>
          <p:nvPr/>
        </p:nvSpPr>
        <p:spPr>
          <a:xfrm>
            <a:off x="7383358" y="3677404"/>
            <a:ext cx="4650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Resultado </a:t>
            </a:r>
          </a:p>
          <a:p>
            <a:pPr algn="ctr"/>
            <a:r>
              <a:rPr lang="pt-BR" sz="4400" b="1" dirty="0"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Planos BD</a:t>
            </a:r>
            <a:endParaRPr lang="pt-BR" sz="4400" b="1" dirty="0">
              <a:solidFill>
                <a:srgbClr val="215994"/>
              </a:solidFill>
              <a:latin typeface="Montserrat" pitchFamily="2" charset="77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2239307-DC3C-824A-B70C-DE2668752AFA}"/>
              </a:ext>
            </a:extLst>
          </p:cNvPr>
          <p:cNvCxnSpPr>
            <a:cxnSpLocks/>
          </p:cNvCxnSpPr>
          <p:nvPr/>
        </p:nvCxnSpPr>
        <p:spPr>
          <a:xfrm flipH="1">
            <a:off x="7245121" y="5177213"/>
            <a:ext cx="3726873" cy="0"/>
          </a:xfrm>
          <a:prstGeom prst="line">
            <a:avLst/>
          </a:prstGeom>
          <a:ln w="28575">
            <a:solidFill>
              <a:srgbClr val="FDB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m 16">
            <a:extLst>
              <a:ext uri="{FF2B5EF4-FFF2-40B4-BE49-F238E27FC236}">
                <a16:creationId xmlns:a16="http://schemas.microsoft.com/office/drawing/2014/main" id="{D879DDBF-60F1-B24B-8E95-5142345F9F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0623" y="6103866"/>
            <a:ext cx="1068532" cy="521807"/>
          </a:xfrm>
          <a:prstGeom prst="rect">
            <a:avLst/>
          </a:prstGeom>
        </p:spPr>
      </p:pic>
      <p:pic>
        <p:nvPicPr>
          <p:cNvPr id="1026" name="Picture 2" descr="Graficos Barras | Baixe Vetores, Fotos e arquivos PSD Grátis">
            <a:extLst>
              <a:ext uri="{FF2B5EF4-FFF2-40B4-BE49-F238E27FC236}">
                <a16:creationId xmlns:a16="http://schemas.microsoft.com/office/drawing/2014/main" id="{32294983-2FDA-4417-9BD1-DFC599C19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18" y="1464422"/>
            <a:ext cx="6247322" cy="41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9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Gráfico 36">
            <a:extLst>
              <a:ext uri="{FF2B5EF4-FFF2-40B4-BE49-F238E27FC236}">
                <a16:creationId xmlns:a16="http://schemas.microsoft.com/office/drawing/2014/main" id="{00000000-0008-0000-00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472507"/>
              </p:ext>
            </p:extLst>
          </p:nvPr>
        </p:nvGraphicFramePr>
        <p:xfrm>
          <a:off x="6088678" y="1722281"/>
          <a:ext cx="5525560" cy="4574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82316927-A82D-1449-9146-127BEAA3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20327">
            <a:off x="-650916" y="5762882"/>
            <a:ext cx="2369035" cy="39483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42B9BA3-2E00-D444-80CE-B33A9B86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3804">
            <a:off x="11007482" y="-916079"/>
            <a:ext cx="2369035" cy="394839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E4A23D9-5927-B343-94D1-136B17E82405}"/>
              </a:ext>
            </a:extLst>
          </p:cNvPr>
          <p:cNvSpPr/>
          <p:nvPr/>
        </p:nvSpPr>
        <p:spPr>
          <a:xfrm>
            <a:off x="6304095" y="1418149"/>
            <a:ext cx="59040" cy="50030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CEF8DCE-97F7-DC4F-9B6B-2346BFEB6679}"/>
              </a:ext>
            </a:extLst>
          </p:cNvPr>
          <p:cNvSpPr txBox="1"/>
          <p:nvPr/>
        </p:nvSpPr>
        <p:spPr>
          <a:xfrm>
            <a:off x="26961" y="0"/>
            <a:ext cx="25394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215994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ELN 01-A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23907DB-F9A5-8447-9D92-A363B1F3CB30}"/>
              </a:ext>
            </a:extLst>
          </p:cNvPr>
          <p:cNvCxnSpPr>
            <a:cxnSpLocks/>
          </p:cNvCxnSpPr>
          <p:nvPr/>
        </p:nvCxnSpPr>
        <p:spPr>
          <a:xfrm flipH="1">
            <a:off x="-787149" y="805383"/>
            <a:ext cx="3726873" cy="0"/>
          </a:xfrm>
          <a:prstGeom prst="line">
            <a:avLst/>
          </a:prstGeom>
          <a:ln w="28575">
            <a:solidFill>
              <a:srgbClr val="FDB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36D8CAC9-7470-7D4D-AF2D-126946CE7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9410" y="6294485"/>
            <a:ext cx="1068532" cy="52180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1534097-AFBB-4323-9E76-592D9052BA62}"/>
              </a:ext>
            </a:extLst>
          </p:cNvPr>
          <p:cNvSpPr txBox="1"/>
          <p:nvPr/>
        </p:nvSpPr>
        <p:spPr>
          <a:xfrm>
            <a:off x="1675618" y="1352948"/>
            <a:ext cx="2335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PL R$ 696,12 mi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332DDED6-D470-4FFA-AF17-1FA30EC727EE}"/>
              </a:ext>
            </a:extLst>
          </p:cNvPr>
          <p:cNvSpPr txBox="1"/>
          <p:nvPr/>
        </p:nvSpPr>
        <p:spPr>
          <a:xfrm>
            <a:off x="1778390" y="5487010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Montserrat" panose="020B0604020202020204" charset="0"/>
              </a:rPr>
              <a:t>Alocação Objetivo PI  (%)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158C9695-E14A-47D8-A65D-9EE1FDDCD11E}"/>
              </a:ext>
            </a:extLst>
          </p:cNvPr>
          <p:cNvSpPr/>
          <p:nvPr/>
        </p:nvSpPr>
        <p:spPr>
          <a:xfrm>
            <a:off x="381753" y="5901300"/>
            <a:ext cx="720000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91,08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583A738E-1ABD-4CFF-BA9E-3E5DC3BE7CFC}"/>
              </a:ext>
            </a:extLst>
          </p:cNvPr>
          <p:cNvSpPr/>
          <p:nvPr/>
        </p:nvSpPr>
        <p:spPr>
          <a:xfrm>
            <a:off x="1340988" y="5901300"/>
            <a:ext cx="720000" cy="36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Montserrat" panose="020B0604020202020204" charset="0"/>
              </a:rPr>
              <a:t>2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,52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8C631FF8-784E-457B-AECB-E98BE6BE95B7}"/>
              </a:ext>
            </a:extLst>
          </p:cNvPr>
          <p:cNvSpPr/>
          <p:nvPr/>
        </p:nvSpPr>
        <p:spPr>
          <a:xfrm>
            <a:off x="2300223" y="5901300"/>
            <a:ext cx="720000" cy="36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Montserrat" panose="020B0604020202020204" charset="0"/>
              </a:rPr>
              <a:t>1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,48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0D704F91-CE49-4B59-8C41-48808E981D25}"/>
              </a:ext>
            </a:extLst>
          </p:cNvPr>
          <p:cNvSpPr/>
          <p:nvPr/>
        </p:nvSpPr>
        <p:spPr>
          <a:xfrm>
            <a:off x="3259458" y="5901300"/>
            <a:ext cx="720000" cy="360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Montserrat" panose="020B0604020202020204" charset="0"/>
              </a:rPr>
              <a:t>2,49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B0604020202020204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3EA77766-907A-42C1-A44C-2187C4046C2D}"/>
              </a:ext>
            </a:extLst>
          </p:cNvPr>
          <p:cNvSpPr txBox="1"/>
          <p:nvPr/>
        </p:nvSpPr>
        <p:spPr>
          <a:xfrm>
            <a:off x="511014" y="6291185"/>
            <a:ext cx="575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Montserrat" panose="020B0604020202020204" charset="0"/>
              </a:rPr>
              <a:t>RF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E54DEDA-43AC-4B6C-9B9A-1284CD0C36ED}"/>
              </a:ext>
            </a:extLst>
          </p:cNvPr>
          <p:cNvSpPr txBox="1"/>
          <p:nvPr/>
        </p:nvSpPr>
        <p:spPr>
          <a:xfrm>
            <a:off x="1496568" y="6319581"/>
            <a:ext cx="691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Montserrat" panose="020B0604020202020204" charset="0"/>
              </a:rPr>
              <a:t>RV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DC170A6B-4449-44F8-ADBC-790B7170DE2E}"/>
              </a:ext>
            </a:extLst>
          </p:cNvPr>
          <p:cNvSpPr txBox="1"/>
          <p:nvPr/>
        </p:nvSpPr>
        <p:spPr>
          <a:xfrm>
            <a:off x="1972859" y="6294485"/>
            <a:ext cx="1773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Estruturados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44DFE2F2-5A8A-44B7-B0F0-1765C053E876}"/>
              </a:ext>
            </a:extLst>
          </p:cNvPr>
          <p:cNvSpPr txBox="1"/>
          <p:nvPr/>
        </p:nvSpPr>
        <p:spPr>
          <a:xfrm>
            <a:off x="3980306" y="6296407"/>
            <a:ext cx="2034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solidFill>
                  <a:prstClr val="black"/>
                </a:solidFill>
                <a:latin typeface="Montserrat" panose="020B0604020202020204" charset="0"/>
              </a:rPr>
              <a:t>Operações com Participantes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911D6DCE-CF8B-4135-918A-A77DDDE2DBC4}"/>
              </a:ext>
            </a:extLst>
          </p:cNvPr>
          <p:cNvSpPr/>
          <p:nvPr/>
        </p:nvSpPr>
        <p:spPr>
          <a:xfrm>
            <a:off x="4218693" y="5901300"/>
            <a:ext cx="720000" cy="360000"/>
          </a:xfrm>
          <a:prstGeom prst="rect">
            <a:avLst/>
          </a:prstGeom>
          <a:solidFill>
            <a:srgbClr val="954ECA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0,59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7DFBAE2C-E290-4882-A896-561D163E2CA0}"/>
              </a:ext>
            </a:extLst>
          </p:cNvPr>
          <p:cNvSpPr txBox="1"/>
          <p:nvPr/>
        </p:nvSpPr>
        <p:spPr>
          <a:xfrm>
            <a:off x="3068348" y="6312926"/>
            <a:ext cx="149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Imobiliário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FCCBC295-EEAD-4679-B94B-CADC2A8C52F7}"/>
              </a:ext>
            </a:extLst>
          </p:cNvPr>
          <p:cNvSpPr/>
          <p:nvPr/>
        </p:nvSpPr>
        <p:spPr>
          <a:xfrm>
            <a:off x="5177927" y="5901300"/>
            <a:ext cx="720000" cy="360000"/>
          </a:xfrm>
          <a:prstGeom prst="rect">
            <a:avLst/>
          </a:prstGeom>
          <a:solidFill>
            <a:srgbClr val="70AD47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1,84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421E508E-06F5-4B95-A3F9-30B9C9C4A425}"/>
              </a:ext>
            </a:extLst>
          </p:cNvPr>
          <p:cNvSpPr txBox="1"/>
          <p:nvPr/>
        </p:nvSpPr>
        <p:spPr>
          <a:xfrm>
            <a:off x="5180709" y="6287951"/>
            <a:ext cx="932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Exterior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CF31B850-F750-4FA6-8301-407E44C66C13}"/>
              </a:ext>
            </a:extLst>
          </p:cNvPr>
          <p:cNvSpPr txBox="1"/>
          <p:nvPr/>
        </p:nvSpPr>
        <p:spPr>
          <a:xfrm>
            <a:off x="8088558" y="894395"/>
            <a:ext cx="204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Rentabilidade  </a:t>
            </a:r>
          </a:p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1º </a:t>
            </a:r>
            <a:r>
              <a:rPr lang="pt-B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Trim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/2022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F40DEB2C-251D-45F4-AB20-4F9955AECE7F}"/>
              </a:ext>
            </a:extLst>
          </p:cNvPr>
          <p:cNvSpPr txBox="1"/>
          <p:nvPr/>
        </p:nvSpPr>
        <p:spPr>
          <a:xfrm>
            <a:off x="8243873" y="2914882"/>
            <a:ext cx="13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Estruturado</a:t>
            </a:r>
          </a:p>
        </p:txBody>
      </p:sp>
      <p:sp>
        <p:nvSpPr>
          <p:cNvPr id="40" name="CaixaDeTexto 28">
            <a:extLst>
              <a:ext uri="{FF2B5EF4-FFF2-40B4-BE49-F238E27FC236}">
                <a16:creationId xmlns:a16="http://schemas.microsoft.com/office/drawing/2014/main" id="{DA4E8D91-B155-4A2D-8E43-03EB724E53B5}"/>
              </a:ext>
            </a:extLst>
          </p:cNvPr>
          <p:cNvSpPr txBox="1"/>
          <p:nvPr/>
        </p:nvSpPr>
        <p:spPr>
          <a:xfrm>
            <a:off x="8252144" y="1997881"/>
            <a:ext cx="1425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Renda Fixa</a:t>
            </a:r>
          </a:p>
        </p:txBody>
      </p:sp>
      <p:sp>
        <p:nvSpPr>
          <p:cNvPr id="41" name="CaixaDeTexto 35">
            <a:extLst>
              <a:ext uri="{FF2B5EF4-FFF2-40B4-BE49-F238E27FC236}">
                <a16:creationId xmlns:a16="http://schemas.microsoft.com/office/drawing/2014/main" id="{92C08D66-FB68-4B48-9F65-C04057525A6A}"/>
              </a:ext>
            </a:extLst>
          </p:cNvPr>
          <p:cNvSpPr txBox="1"/>
          <p:nvPr/>
        </p:nvSpPr>
        <p:spPr>
          <a:xfrm>
            <a:off x="8363248" y="3837067"/>
            <a:ext cx="142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Imobiliário</a:t>
            </a:r>
          </a:p>
        </p:txBody>
      </p:sp>
      <p:sp>
        <p:nvSpPr>
          <p:cNvPr id="43" name="CaixaDeTexto 39">
            <a:extLst>
              <a:ext uri="{FF2B5EF4-FFF2-40B4-BE49-F238E27FC236}">
                <a16:creationId xmlns:a16="http://schemas.microsoft.com/office/drawing/2014/main" id="{56E8F7AF-5F24-47ED-B5D0-19F6AD302671}"/>
              </a:ext>
            </a:extLst>
          </p:cNvPr>
          <p:cNvSpPr txBox="1"/>
          <p:nvPr/>
        </p:nvSpPr>
        <p:spPr>
          <a:xfrm>
            <a:off x="7430107" y="4215311"/>
            <a:ext cx="2101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Operações com Participantes</a:t>
            </a:r>
          </a:p>
        </p:txBody>
      </p:sp>
      <p:sp>
        <p:nvSpPr>
          <p:cNvPr id="58" name="CaixaDeTexto 40">
            <a:extLst>
              <a:ext uri="{FF2B5EF4-FFF2-40B4-BE49-F238E27FC236}">
                <a16:creationId xmlns:a16="http://schemas.microsoft.com/office/drawing/2014/main" id="{61567D58-6C35-43FE-9B79-DC57C2B08BE4}"/>
              </a:ext>
            </a:extLst>
          </p:cNvPr>
          <p:cNvSpPr txBox="1"/>
          <p:nvPr/>
        </p:nvSpPr>
        <p:spPr>
          <a:xfrm>
            <a:off x="8162342" y="4796055"/>
            <a:ext cx="16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Consolidado</a:t>
            </a:r>
          </a:p>
        </p:txBody>
      </p:sp>
      <p:sp>
        <p:nvSpPr>
          <p:cNvPr id="59" name="CaixaDeTexto 41">
            <a:extLst>
              <a:ext uri="{FF2B5EF4-FFF2-40B4-BE49-F238E27FC236}">
                <a16:creationId xmlns:a16="http://schemas.microsoft.com/office/drawing/2014/main" id="{E1881810-5B00-4ED1-8ED6-BF992988CB5A}"/>
              </a:ext>
            </a:extLst>
          </p:cNvPr>
          <p:cNvSpPr txBox="1"/>
          <p:nvPr/>
        </p:nvSpPr>
        <p:spPr>
          <a:xfrm>
            <a:off x="7903083" y="5233391"/>
            <a:ext cx="189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INPC + 3,9%a.a.</a:t>
            </a:r>
          </a:p>
        </p:txBody>
      </p:sp>
      <p:sp>
        <p:nvSpPr>
          <p:cNvPr id="60" name="CaixaDeTexto 42">
            <a:extLst>
              <a:ext uri="{FF2B5EF4-FFF2-40B4-BE49-F238E27FC236}">
                <a16:creationId xmlns:a16="http://schemas.microsoft.com/office/drawing/2014/main" id="{F05B2BF4-1445-4483-9B3D-58D8C80BF96F}"/>
              </a:ext>
            </a:extLst>
          </p:cNvPr>
          <p:cNvSpPr txBox="1"/>
          <p:nvPr/>
        </p:nvSpPr>
        <p:spPr>
          <a:xfrm>
            <a:off x="8915120" y="5660907"/>
            <a:ext cx="5990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CDI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C0251203-0119-47E4-A9B1-3D46EB766ABB}"/>
              </a:ext>
            </a:extLst>
          </p:cNvPr>
          <p:cNvSpPr txBox="1"/>
          <p:nvPr/>
        </p:nvSpPr>
        <p:spPr>
          <a:xfrm>
            <a:off x="7749702" y="2433114"/>
            <a:ext cx="1782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Renda Variável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D295664E-2BA6-4F74-89B2-E043135C541A}"/>
              </a:ext>
            </a:extLst>
          </p:cNvPr>
          <p:cNvSpPr txBox="1"/>
          <p:nvPr/>
        </p:nvSpPr>
        <p:spPr>
          <a:xfrm>
            <a:off x="9788905" y="3313969"/>
            <a:ext cx="1051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Exterior</a:t>
            </a:r>
          </a:p>
        </p:txBody>
      </p:sp>
      <p:graphicFrame>
        <p:nvGraphicFramePr>
          <p:cNvPr id="36" name="Gráfico 35">
            <a:extLst>
              <a:ext uri="{FF2B5EF4-FFF2-40B4-BE49-F238E27FC236}">
                <a16:creationId xmlns:a16="http://schemas.microsoft.com/office/drawing/2014/main" id="{00000000-0008-0000-0000-00000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4991030"/>
              </p:ext>
            </p:extLst>
          </p:nvPr>
        </p:nvGraphicFramePr>
        <p:xfrm>
          <a:off x="366159" y="1780561"/>
          <a:ext cx="5937936" cy="3551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CaixaDeTexto 37">
            <a:extLst>
              <a:ext uri="{FF2B5EF4-FFF2-40B4-BE49-F238E27FC236}">
                <a16:creationId xmlns:a16="http://schemas.microsoft.com/office/drawing/2014/main" id="{2DD7A43E-EB27-4242-BAE2-38BF47A2A304}"/>
              </a:ext>
            </a:extLst>
          </p:cNvPr>
          <p:cNvSpPr txBox="1"/>
          <p:nvPr/>
        </p:nvSpPr>
        <p:spPr>
          <a:xfrm>
            <a:off x="408161" y="1061963"/>
            <a:ext cx="497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Composição Carteira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(Março 2022)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97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Gráfico 47">
            <a:extLst>
              <a:ext uri="{FF2B5EF4-FFF2-40B4-BE49-F238E27FC236}">
                <a16:creationId xmlns:a16="http://schemas.microsoft.com/office/drawing/2014/main" id="{00000000-0008-0000-00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6135921"/>
              </p:ext>
            </p:extLst>
          </p:nvPr>
        </p:nvGraphicFramePr>
        <p:xfrm>
          <a:off x="6278915" y="1778538"/>
          <a:ext cx="5625869" cy="4748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82316927-A82D-1449-9146-127BEAA3D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520327">
            <a:off x="-650916" y="5762882"/>
            <a:ext cx="2369035" cy="39483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42B9BA3-2E00-D444-80CE-B33A9B86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33804">
            <a:off x="11007482" y="-916079"/>
            <a:ext cx="2369035" cy="394839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E4A23D9-5927-B343-94D1-136B17E82405}"/>
              </a:ext>
            </a:extLst>
          </p:cNvPr>
          <p:cNvSpPr/>
          <p:nvPr/>
        </p:nvSpPr>
        <p:spPr>
          <a:xfrm>
            <a:off x="6436435" y="1418149"/>
            <a:ext cx="59040" cy="50030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CEF8DCE-97F7-DC4F-9B6B-2346BFEB6679}"/>
              </a:ext>
            </a:extLst>
          </p:cNvPr>
          <p:cNvSpPr txBox="1"/>
          <p:nvPr/>
        </p:nvSpPr>
        <p:spPr>
          <a:xfrm>
            <a:off x="26961" y="0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215994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AMZ 02-A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23907DB-F9A5-8447-9D92-A363B1F3CB30}"/>
              </a:ext>
            </a:extLst>
          </p:cNvPr>
          <p:cNvCxnSpPr>
            <a:cxnSpLocks/>
          </p:cNvCxnSpPr>
          <p:nvPr/>
        </p:nvCxnSpPr>
        <p:spPr>
          <a:xfrm flipH="1">
            <a:off x="-787149" y="805383"/>
            <a:ext cx="3726873" cy="0"/>
          </a:xfrm>
          <a:prstGeom prst="line">
            <a:avLst/>
          </a:prstGeom>
          <a:ln w="28575">
            <a:solidFill>
              <a:srgbClr val="FDB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36D8CAC9-7470-7D4D-AF2D-126946CE7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0758" y="6174710"/>
            <a:ext cx="1068532" cy="52180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1534097-AFBB-4323-9E76-592D9052BA62}"/>
              </a:ext>
            </a:extLst>
          </p:cNvPr>
          <p:cNvSpPr txBox="1"/>
          <p:nvPr/>
        </p:nvSpPr>
        <p:spPr>
          <a:xfrm>
            <a:off x="1988435" y="1389044"/>
            <a:ext cx="205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PL R$ 59,63 mi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332DDED6-D470-4FFA-AF17-1FA30EC727EE}"/>
              </a:ext>
            </a:extLst>
          </p:cNvPr>
          <p:cNvSpPr txBox="1"/>
          <p:nvPr/>
        </p:nvSpPr>
        <p:spPr>
          <a:xfrm>
            <a:off x="1910730" y="5487010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Montserrat" panose="020B0604020202020204" charset="0"/>
              </a:rPr>
              <a:t>Alocação Objetivo PI  (%)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E54DEDA-43AC-4B6C-9B9A-1284CD0C36ED}"/>
              </a:ext>
            </a:extLst>
          </p:cNvPr>
          <p:cNvSpPr txBox="1"/>
          <p:nvPr/>
        </p:nvSpPr>
        <p:spPr>
          <a:xfrm>
            <a:off x="1628908" y="6264989"/>
            <a:ext cx="691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Montserrat" panose="020B0604020202020204" charset="0"/>
              </a:rPr>
              <a:t>RV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DC170A6B-4449-44F8-ADBC-790B7170DE2E}"/>
              </a:ext>
            </a:extLst>
          </p:cNvPr>
          <p:cNvSpPr txBox="1"/>
          <p:nvPr/>
        </p:nvSpPr>
        <p:spPr>
          <a:xfrm>
            <a:off x="2105199" y="6294485"/>
            <a:ext cx="1773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Estruturados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44DFE2F2-5A8A-44B7-B0F0-1765C053E876}"/>
              </a:ext>
            </a:extLst>
          </p:cNvPr>
          <p:cNvSpPr txBox="1"/>
          <p:nvPr/>
        </p:nvSpPr>
        <p:spPr>
          <a:xfrm>
            <a:off x="4112646" y="6296407"/>
            <a:ext cx="2034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solidFill>
                  <a:prstClr val="black"/>
                </a:solidFill>
                <a:latin typeface="Montserrat" panose="020B0604020202020204" charset="0"/>
              </a:rPr>
              <a:t>Operações com Participantes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7DFBAE2C-E290-4882-A896-561D163E2CA0}"/>
              </a:ext>
            </a:extLst>
          </p:cNvPr>
          <p:cNvSpPr txBox="1"/>
          <p:nvPr/>
        </p:nvSpPr>
        <p:spPr>
          <a:xfrm>
            <a:off x="3200688" y="6312926"/>
            <a:ext cx="149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Imobiliário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421E508E-06F5-4B95-A3F9-30B9C9C4A425}"/>
              </a:ext>
            </a:extLst>
          </p:cNvPr>
          <p:cNvSpPr txBox="1"/>
          <p:nvPr/>
        </p:nvSpPr>
        <p:spPr>
          <a:xfrm>
            <a:off x="5270928" y="6305236"/>
            <a:ext cx="1224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Exterior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CF31B850-F750-4FA6-8301-407E44C66C13}"/>
              </a:ext>
            </a:extLst>
          </p:cNvPr>
          <p:cNvSpPr txBox="1"/>
          <p:nvPr/>
        </p:nvSpPr>
        <p:spPr>
          <a:xfrm>
            <a:off x="7463837" y="1123378"/>
            <a:ext cx="311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Rentabilidade </a:t>
            </a:r>
          </a:p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1º </a:t>
            </a:r>
            <a:r>
              <a:rPr lang="pt-B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Trim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/2022</a:t>
            </a:r>
          </a:p>
        </p:txBody>
      </p:sp>
      <p:sp>
        <p:nvSpPr>
          <p:cNvPr id="67" name="CaixaDeTexto 39">
            <a:extLst>
              <a:ext uri="{FF2B5EF4-FFF2-40B4-BE49-F238E27FC236}">
                <a16:creationId xmlns:a16="http://schemas.microsoft.com/office/drawing/2014/main" id="{F9C24007-0CCA-46EB-8C2F-191CEA5E2DF2}"/>
              </a:ext>
            </a:extLst>
          </p:cNvPr>
          <p:cNvSpPr txBox="1"/>
          <p:nvPr/>
        </p:nvSpPr>
        <p:spPr>
          <a:xfrm>
            <a:off x="7769622" y="4222453"/>
            <a:ext cx="2101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Operações com Participantes</a:t>
            </a:r>
          </a:p>
        </p:txBody>
      </p:sp>
      <p:sp>
        <p:nvSpPr>
          <p:cNvPr id="77" name="Retângulo 76">
            <a:extLst>
              <a:ext uri="{FF2B5EF4-FFF2-40B4-BE49-F238E27FC236}">
                <a16:creationId xmlns:a16="http://schemas.microsoft.com/office/drawing/2014/main" id="{6E937025-CBB9-4885-8518-2895764FCFB0}"/>
              </a:ext>
            </a:extLst>
          </p:cNvPr>
          <p:cNvSpPr/>
          <p:nvPr/>
        </p:nvSpPr>
        <p:spPr>
          <a:xfrm>
            <a:off x="537712" y="5847370"/>
            <a:ext cx="720000" cy="360000"/>
          </a:xfrm>
          <a:prstGeom prst="rect">
            <a:avLst/>
          </a:prstGeom>
          <a:solidFill>
            <a:srgbClr val="4472C4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86,25</a:t>
            </a:r>
          </a:p>
        </p:txBody>
      </p:sp>
      <p:sp>
        <p:nvSpPr>
          <p:cNvPr id="78" name="Retângulo 77">
            <a:extLst>
              <a:ext uri="{FF2B5EF4-FFF2-40B4-BE49-F238E27FC236}">
                <a16:creationId xmlns:a16="http://schemas.microsoft.com/office/drawing/2014/main" id="{3373E30C-8143-4E6F-9446-77DC38A1C5E4}"/>
              </a:ext>
            </a:extLst>
          </p:cNvPr>
          <p:cNvSpPr/>
          <p:nvPr/>
        </p:nvSpPr>
        <p:spPr>
          <a:xfrm>
            <a:off x="1491703" y="5847370"/>
            <a:ext cx="720000" cy="360000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Montserrat" panose="020B0604020202020204" charset="0"/>
              </a:rPr>
              <a:t>6,46</a:t>
            </a:r>
            <a:endParaRPr kumimoji="0" lang="pt-B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B0604020202020204" charset="0"/>
            </a:endParaRPr>
          </a:p>
        </p:txBody>
      </p:sp>
      <p:sp>
        <p:nvSpPr>
          <p:cNvPr id="79" name="Retângulo 78">
            <a:extLst>
              <a:ext uri="{FF2B5EF4-FFF2-40B4-BE49-F238E27FC236}">
                <a16:creationId xmlns:a16="http://schemas.microsoft.com/office/drawing/2014/main" id="{2A7CDE1D-B635-4FF4-BB83-9737E1849DC3}"/>
              </a:ext>
            </a:extLst>
          </p:cNvPr>
          <p:cNvSpPr/>
          <p:nvPr/>
        </p:nvSpPr>
        <p:spPr>
          <a:xfrm>
            <a:off x="2445694" y="5847370"/>
            <a:ext cx="720000" cy="360000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Montserrat" panose="020B0604020202020204" charset="0"/>
              </a:rPr>
              <a:t>2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,33</a:t>
            </a:r>
          </a:p>
        </p:txBody>
      </p:sp>
      <p:sp>
        <p:nvSpPr>
          <p:cNvPr id="80" name="Retângulo 79">
            <a:extLst>
              <a:ext uri="{FF2B5EF4-FFF2-40B4-BE49-F238E27FC236}">
                <a16:creationId xmlns:a16="http://schemas.microsoft.com/office/drawing/2014/main" id="{BB5E4F0D-3A0F-4F91-A58C-638D1A7A488E}"/>
              </a:ext>
            </a:extLst>
          </p:cNvPr>
          <p:cNvSpPr/>
          <p:nvPr/>
        </p:nvSpPr>
        <p:spPr>
          <a:xfrm>
            <a:off x="3399685" y="5847370"/>
            <a:ext cx="720000" cy="360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Montserrat" panose="020B0604020202020204" charset="0"/>
              </a:rPr>
              <a:t>0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,63</a:t>
            </a:r>
          </a:p>
        </p:txBody>
      </p:sp>
      <p:sp>
        <p:nvSpPr>
          <p:cNvPr id="81" name="Retângulo 80">
            <a:extLst>
              <a:ext uri="{FF2B5EF4-FFF2-40B4-BE49-F238E27FC236}">
                <a16:creationId xmlns:a16="http://schemas.microsoft.com/office/drawing/2014/main" id="{BFB81175-4CF4-47DD-AC3A-F9BECCCF5859}"/>
              </a:ext>
            </a:extLst>
          </p:cNvPr>
          <p:cNvSpPr/>
          <p:nvPr/>
        </p:nvSpPr>
        <p:spPr>
          <a:xfrm>
            <a:off x="4353676" y="5847370"/>
            <a:ext cx="720000" cy="360000"/>
          </a:xfrm>
          <a:prstGeom prst="rect">
            <a:avLst/>
          </a:prstGeom>
          <a:solidFill>
            <a:srgbClr val="954ECA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2,12</a:t>
            </a:r>
          </a:p>
        </p:txBody>
      </p:sp>
      <p:sp>
        <p:nvSpPr>
          <p:cNvPr id="82" name="Retângulo 81">
            <a:extLst>
              <a:ext uri="{FF2B5EF4-FFF2-40B4-BE49-F238E27FC236}">
                <a16:creationId xmlns:a16="http://schemas.microsoft.com/office/drawing/2014/main" id="{D82C76D2-8B70-4891-85B7-F504F21A5299}"/>
              </a:ext>
            </a:extLst>
          </p:cNvPr>
          <p:cNvSpPr/>
          <p:nvPr/>
        </p:nvSpPr>
        <p:spPr>
          <a:xfrm>
            <a:off x="5307669" y="5847370"/>
            <a:ext cx="720000" cy="360000"/>
          </a:xfrm>
          <a:prstGeom prst="rect">
            <a:avLst/>
          </a:prstGeom>
          <a:solidFill>
            <a:srgbClr val="70AD47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Montserrat" panose="020B0604020202020204" charset="0"/>
              </a:rPr>
              <a:t>2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,21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3EA77766-907A-42C1-A44C-2187C4046C2D}"/>
              </a:ext>
            </a:extLst>
          </p:cNvPr>
          <p:cNvSpPr txBox="1"/>
          <p:nvPr/>
        </p:nvSpPr>
        <p:spPr>
          <a:xfrm>
            <a:off x="643354" y="6250241"/>
            <a:ext cx="575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Montserrat" panose="020B0604020202020204" charset="0"/>
              </a:rPr>
              <a:t>RF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395EDEF-C7BE-45E3-B913-8CB178846123}"/>
              </a:ext>
            </a:extLst>
          </p:cNvPr>
          <p:cNvSpPr txBox="1"/>
          <p:nvPr/>
        </p:nvSpPr>
        <p:spPr>
          <a:xfrm>
            <a:off x="8599372" y="2824468"/>
            <a:ext cx="13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Estruturado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279F0647-5802-49F3-9D38-626E1E2DBE07}"/>
              </a:ext>
            </a:extLst>
          </p:cNvPr>
          <p:cNvSpPr txBox="1"/>
          <p:nvPr/>
        </p:nvSpPr>
        <p:spPr>
          <a:xfrm>
            <a:off x="8225112" y="2336128"/>
            <a:ext cx="1782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Renda Variável</a:t>
            </a:r>
          </a:p>
        </p:txBody>
      </p:sp>
      <p:sp>
        <p:nvSpPr>
          <p:cNvPr id="40" name="CaixaDeTexto 28">
            <a:extLst>
              <a:ext uri="{FF2B5EF4-FFF2-40B4-BE49-F238E27FC236}">
                <a16:creationId xmlns:a16="http://schemas.microsoft.com/office/drawing/2014/main" id="{0DB50EA8-AD1F-4B31-ADA2-1F3C8109AB3E}"/>
              </a:ext>
            </a:extLst>
          </p:cNvPr>
          <p:cNvSpPr txBox="1"/>
          <p:nvPr/>
        </p:nvSpPr>
        <p:spPr>
          <a:xfrm>
            <a:off x="8654139" y="1899030"/>
            <a:ext cx="1425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Renda Fixa</a:t>
            </a:r>
          </a:p>
        </p:txBody>
      </p:sp>
      <p:sp>
        <p:nvSpPr>
          <p:cNvPr id="41" name="CaixaDeTexto 35">
            <a:extLst>
              <a:ext uri="{FF2B5EF4-FFF2-40B4-BE49-F238E27FC236}">
                <a16:creationId xmlns:a16="http://schemas.microsoft.com/office/drawing/2014/main" id="{23343182-EB14-440C-A12B-B04E5D9ADCB3}"/>
              </a:ext>
            </a:extLst>
          </p:cNvPr>
          <p:cNvSpPr txBox="1"/>
          <p:nvPr/>
        </p:nvSpPr>
        <p:spPr>
          <a:xfrm>
            <a:off x="8685947" y="3836949"/>
            <a:ext cx="142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Imobiliário</a:t>
            </a:r>
          </a:p>
        </p:txBody>
      </p:sp>
      <p:sp>
        <p:nvSpPr>
          <p:cNvPr id="42" name="CaixaDeTexto 40">
            <a:extLst>
              <a:ext uri="{FF2B5EF4-FFF2-40B4-BE49-F238E27FC236}">
                <a16:creationId xmlns:a16="http://schemas.microsoft.com/office/drawing/2014/main" id="{C6AB8A5C-6958-4968-8142-4017C7595A7E}"/>
              </a:ext>
            </a:extLst>
          </p:cNvPr>
          <p:cNvSpPr txBox="1"/>
          <p:nvPr/>
        </p:nvSpPr>
        <p:spPr>
          <a:xfrm>
            <a:off x="8534321" y="4875613"/>
            <a:ext cx="16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Consolidado</a:t>
            </a:r>
          </a:p>
        </p:txBody>
      </p:sp>
      <p:sp>
        <p:nvSpPr>
          <p:cNvPr id="43" name="CaixaDeTexto 41">
            <a:extLst>
              <a:ext uri="{FF2B5EF4-FFF2-40B4-BE49-F238E27FC236}">
                <a16:creationId xmlns:a16="http://schemas.microsoft.com/office/drawing/2014/main" id="{AF11E739-D025-4E95-B368-503D009D599C}"/>
              </a:ext>
            </a:extLst>
          </p:cNvPr>
          <p:cNvSpPr txBox="1"/>
          <p:nvPr/>
        </p:nvSpPr>
        <p:spPr>
          <a:xfrm>
            <a:off x="8264875" y="5339273"/>
            <a:ext cx="189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INPC + 4.7 %a.a.</a:t>
            </a:r>
          </a:p>
        </p:txBody>
      </p:sp>
      <p:sp>
        <p:nvSpPr>
          <p:cNvPr id="44" name="CaixaDeTexto 42">
            <a:extLst>
              <a:ext uri="{FF2B5EF4-FFF2-40B4-BE49-F238E27FC236}">
                <a16:creationId xmlns:a16="http://schemas.microsoft.com/office/drawing/2014/main" id="{F153E376-0B6F-4041-ACAE-6A3560135D48}"/>
              </a:ext>
            </a:extLst>
          </p:cNvPr>
          <p:cNvSpPr txBox="1"/>
          <p:nvPr/>
        </p:nvSpPr>
        <p:spPr>
          <a:xfrm>
            <a:off x="9353066" y="5681992"/>
            <a:ext cx="6819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CDI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2E537AB7-8765-4B72-86F9-973961114B49}"/>
              </a:ext>
            </a:extLst>
          </p:cNvPr>
          <p:cNvSpPr txBox="1"/>
          <p:nvPr/>
        </p:nvSpPr>
        <p:spPr>
          <a:xfrm>
            <a:off x="10143263" y="3266911"/>
            <a:ext cx="13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Exterior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73BD73C1-EACF-4C5E-9CBB-B1DF4BFF942D}"/>
              </a:ext>
            </a:extLst>
          </p:cNvPr>
          <p:cNvSpPr txBox="1"/>
          <p:nvPr/>
        </p:nvSpPr>
        <p:spPr>
          <a:xfrm>
            <a:off x="408161" y="1061963"/>
            <a:ext cx="497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Composição Carteira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(Março 2022)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B0604020202020204" charset="0"/>
            </a:endParaRPr>
          </a:p>
        </p:txBody>
      </p:sp>
      <p:graphicFrame>
        <p:nvGraphicFramePr>
          <p:cNvPr id="47" name="Gráfico 46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71164"/>
              </p:ext>
            </p:extLst>
          </p:nvPr>
        </p:nvGraphicFramePr>
        <p:xfrm>
          <a:off x="420482" y="1863932"/>
          <a:ext cx="5727151" cy="367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99175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Gráfico 42">
            <a:extLst>
              <a:ext uri="{FF2B5EF4-FFF2-40B4-BE49-F238E27FC236}">
                <a16:creationId xmlns:a16="http://schemas.microsoft.com/office/drawing/2014/main" id="{00000000-0008-0000-0000-00001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9860885"/>
              </p:ext>
            </p:extLst>
          </p:nvPr>
        </p:nvGraphicFramePr>
        <p:xfrm>
          <a:off x="6305603" y="1480644"/>
          <a:ext cx="4596342" cy="4667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82316927-A82D-1449-9146-127BEAA3D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20327">
            <a:off x="-650916" y="5762882"/>
            <a:ext cx="2369035" cy="394839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42B9BA3-2E00-D444-80CE-B33A9B867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33804">
            <a:off x="10980521" y="-916080"/>
            <a:ext cx="2369035" cy="3948392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7E4A23D9-5927-B343-94D1-136B17E82405}"/>
              </a:ext>
            </a:extLst>
          </p:cNvPr>
          <p:cNvSpPr/>
          <p:nvPr/>
        </p:nvSpPr>
        <p:spPr>
          <a:xfrm>
            <a:off x="6292062" y="1418149"/>
            <a:ext cx="59040" cy="50030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noFill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CEF8DCE-97F7-DC4F-9B6B-2346BFEB6679}"/>
              </a:ext>
            </a:extLst>
          </p:cNvPr>
          <p:cNvSpPr txBox="1"/>
          <p:nvPr/>
        </p:nvSpPr>
        <p:spPr>
          <a:xfrm>
            <a:off x="26961" y="0"/>
            <a:ext cx="267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215994"/>
                </a:solidFill>
                <a:latin typeface="Montserrat" pitchFamily="2" charset="77"/>
                <a:ea typeface="Roboto" panose="02000000000000000000" pitchFamily="2" charset="0"/>
                <a:cs typeface="Roboto" panose="02000000000000000000" pitchFamily="2" charset="0"/>
              </a:rPr>
              <a:t>RRE 03-A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23907DB-F9A5-8447-9D92-A363B1F3CB30}"/>
              </a:ext>
            </a:extLst>
          </p:cNvPr>
          <p:cNvCxnSpPr>
            <a:cxnSpLocks/>
          </p:cNvCxnSpPr>
          <p:nvPr/>
        </p:nvCxnSpPr>
        <p:spPr>
          <a:xfrm flipH="1">
            <a:off x="-631569" y="792619"/>
            <a:ext cx="3726873" cy="0"/>
          </a:xfrm>
          <a:prstGeom prst="line">
            <a:avLst/>
          </a:prstGeom>
          <a:ln w="28575">
            <a:solidFill>
              <a:srgbClr val="FDB5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36D8CAC9-7470-7D4D-AF2D-126946CE7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0623" y="6103866"/>
            <a:ext cx="1068532" cy="52180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21534097-AFBB-4323-9E76-592D9052BA62}"/>
              </a:ext>
            </a:extLst>
          </p:cNvPr>
          <p:cNvSpPr txBox="1"/>
          <p:nvPr/>
        </p:nvSpPr>
        <p:spPr>
          <a:xfrm>
            <a:off x="1945429" y="1340541"/>
            <a:ext cx="2053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PL R$ 13,06 mi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332DDED6-D470-4FFA-AF17-1FA30EC727EE}"/>
              </a:ext>
            </a:extLst>
          </p:cNvPr>
          <p:cNvSpPr txBox="1"/>
          <p:nvPr/>
        </p:nvSpPr>
        <p:spPr>
          <a:xfrm>
            <a:off x="1766357" y="5487010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Montserrat" panose="020B0604020202020204" charset="0"/>
              </a:rPr>
              <a:t>Alocação Objetivo PI  (%)</a:t>
            </a:r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E54DEDA-43AC-4B6C-9B9A-1284CD0C36ED}"/>
              </a:ext>
            </a:extLst>
          </p:cNvPr>
          <p:cNvSpPr txBox="1"/>
          <p:nvPr/>
        </p:nvSpPr>
        <p:spPr>
          <a:xfrm>
            <a:off x="1484535" y="6264989"/>
            <a:ext cx="691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Montserrat" panose="020B0604020202020204" charset="0"/>
              </a:rPr>
              <a:t>RV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DC170A6B-4449-44F8-ADBC-790B7170DE2E}"/>
              </a:ext>
            </a:extLst>
          </p:cNvPr>
          <p:cNvSpPr txBox="1"/>
          <p:nvPr/>
        </p:nvSpPr>
        <p:spPr>
          <a:xfrm>
            <a:off x="1960826" y="6294485"/>
            <a:ext cx="17739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Estruturados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44DFE2F2-5A8A-44B7-B0F0-1765C053E876}"/>
              </a:ext>
            </a:extLst>
          </p:cNvPr>
          <p:cNvSpPr txBox="1"/>
          <p:nvPr/>
        </p:nvSpPr>
        <p:spPr>
          <a:xfrm>
            <a:off x="3968273" y="6296407"/>
            <a:ext cx="2034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000" b="1" dirty="0">
                <a:solidFill>
                  <a:prstClr val="black"/>
                </a:solidFill>
                <a:latin typeface="Montserrat" panose="020B0604020202020204" charset="0"/>
              </a:rPr>
              <a:t>Operações com Participantes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7DFBAE2C-E290-4882-A896-561D163E2CA0}"/>
              </a:ext>
            </a:extLst>
          </p:cNvPr>
          <p:cNvSpPr txBox="1"/>
          <p:nvPr/>
        </p:nvSpPr>
        <p:spPr>
          <a:xfrm>
            <a:off x="3056315" y="6312926"/>
            <a:ext cx="1497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Imobiliário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421E508E-06F5-4B95-A3F9-30B9C9C4A425}"/>
              </a:ext>
            </a:extLst>
          </p:cNvPr>
          <p:cNvSpPr txBox="1"/>
          <p:nvPr/>
        </p:nvSpPr>
        <p:spPr>
          <a:xfrm>
            <a:off x="5126555" y="6291588"/>
            <a:ext cx="1224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100" b="1" dirty="0">
                <a:solidFill>
                  <a:prstClr val="black"/>
                </a:solidFill>
                <a:latin typeface="Montserrat" panose="020B0604020202020204" charset="0"/>
              </a:rPr>
              <a:t>Exterior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CF31B850-F750-4FA6-8301-407E44C66C13}"/>
              </a:ext>
            </a:extLst>
          </p:cNvPr>
          <p:cNvSpPr txBox="1"/>
          <p:nvPr/>
        </p:nvSpPr>
        <p:spPr>
          <a:xfrm>
            <a:off x="7463837" y="1123378"/>
            <a:ext cx="3117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Rentabilidade </a:t>
            </a:r>
          </a:p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1º </a:t>
            </a:r>
            <a:r>
              <a:rPr lang="pt-BR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Trim</a:t>
            </a: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/2022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3EA77766-907A-42C1-A44C-2187C4046C2D}"/>
              </a:ext>
            </a:extLst>
          </p:cNvPr>
          <p:cNvSpPr txBox="1"/>
          <p:nvPr/>
        </p:nvSpPr>
        <p:spPr>
          <a:xfrm>
            <a:off x="498981" y="6250241"/>
            <a:ext cx="5759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200" b="1" dirty="0">
                <a:solidFill>
                  <a:prstClr val="black"/>
                </a:solidFill>
                <a:latin typeface="Montserrat" panose="020B0604020202020204" charset="0"/>
              </a:rPr>
              <a:t>RF</a:t>
            </a: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C6A090F3-C973-47D2-9726-F45BBB7FC76F}"/>
              </a:ext>
            </a:extLst>
          </p:cNvPr>
          <p:cNvSpPr/>
          <p:nvPr/>
        </p:nvSpPr>
        <p:spPr>
          <a:xfrm>
            <a:off x="415305" y="5795240"/>
            <a:ext cx="720000" cy="360000"/>
          </a:xfrm>
          <a:prstGeom prst="rect">
            <a:avLst/>
          </a:prstGeom>
          <a:solidFill>
            <a:srgbClr val="4472C4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Montserrat" panose="020B0604020202020204" charset="0"/>
              </a:rPr>
              <a:t>86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,73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E7BB7842-E68C-4380-BBA4-7F66CEDE68FD}"/>
              </a:ext>
            </a:extLst>
          </p:cNvPr>
          <p:cNvSpPr/>
          <p:nvPr/>
        </p:nvSpPr>
        <p:spPr>
          <a:xfrm>
            <a:off x="1357103" y="5795240"/>
            <a:ext cx="720000" cy="360000"/>
          </a:xfrm>
          <a:prstGeom prst="rect">
            <a:avLst/>
          </a:prstGeom>
          <a:solidFill>
            <a:srgbClr val="ED7D31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Montserrat" panose="020B0604020202020204" charset="0"/>
              </a:rPr>
              <a:t>1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,95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A48C5486-5515-4124-8847-547F32ABF4B5}"/>
              </a:ext>
            </a:extLst>
          </p:cNvPr>
          <p:cNvSpPr/>
          <p:nvPr/>
        </p:nvSpPr>
        <p:spPr>
          <a:xfrm>
            <a:off x="2298901" y="5795240"/>
            <a:ext cx="720000" cy="360000"/>
          </a:xfrm>
          <a:prstGeom prst="rect">
            <a:avLst/>
          </a:prstGeom>
          <a:solidFill>
            <a:srgbClr val="A5A5A5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kern="0" dirty="0">
                <a:solidFill>
                  <a:prstClr val="white"/>
                </a:solidFill>
                <a:latin typeface="Montserrat" panose="020B0604020202020204" charset="0"/>
              </a:rPr>
              <a:t>8</a:t>
            </a: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,74</a:t>
            </a:r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1AF72299-C476-43CD-BD3A-DB18F492D141}"/>
              </a:ext>
            </a:extLst>
          </p:cNvPr>
          <p:cNvSpPr/>
          <p:nvPr/>
        </p:nvSpPr>
        <p:spPr>
          <a:xfrm>
            <a:off x="3240699" y="5795240"/>
            <a:ext cx="720000" cy="36000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0,77</a:t>
            </a: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0FFB03B7-E953-47A2-B965-1BC21AFFDF68}"/>
              </a:ext>
            </a:extLst>
          </p:cNvPr>
          <p:cNvSpPr/>
          <p:nvPr/>
        </p:nvSpPr>
        <p:spPr>
          <a:xfrm>
            <a:off x="4182497" y="5795240"/>
            <a:ext cx="720000" cy="360000"/>
          </a:xfrm>
          <a:prstGeom prst="rect">
            <a:avLst/>
          </a:prstGeom>
          <a:solidFill>
            <a:srgbClr val="954ECA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0,64</a:t>
            </a: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C7BEFF01-4091-4BB4-9200-AC2C7BD7F778}"/>
              </a:ext>
            </a:extLst>
          </p:cNvPr>
          <p:cNvSpPr/>
          <p:nvPr/>
        </p:nvSpPr>
        <p:spPr>
          <a:xfrm>
            <a:off x="5124294" y="5795240"/>
            <a:ext cx="720000" cy="360000"/>
          </a:xfrm>
          <a:prstGeom prst="rect">
            <a:avLst/>
          </a:prstGeom>
          <a:solidFill>
            <a:srgbClr val="70AD47"/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20B0604020202020204" charset="0"/>
              </a:rPr>
              <a:t>1,17</a:t>
            </a:r>
          </a:p>
        </p:txBody>
      </p:sp>
      <p:sp>
        <p:nvSpPr>
          <p:cNvPr id="34" name="CaixaDeTexto 39">
            <a:extLst>
              <a:ext uri="{FF2B5EF4-FFF2-40B4-BE49-F238E27FC236}">
                <a16:creationId xmlns:a16="http://schemas.microsoft.com/office/drawing/2014/main" id="{7AEFABA8-B8CF-4D17-A5FF-0368FB857966}"/>
              </a:ext>
            </a:extLst>
          </p:cNvPr>
          <p:cNvSpPr txBox="1"/>
          <p:nvPr/>
        </p:nvSpPr>
        <p:spPr>
          <a:xfrm>
            <a:off x="6946357" y="4277784"/>
            <a:ext cx="2101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Operações com Participantes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BC1061C-7BF6-46C6-867C-AAF4B0D38B5D}"/>
              </a:ext>
            </a:extLst>
          </p:cNvPr>
          <p:cNvSpPr txBox="1"/>
          <p:nvPr/>
        </p:nvSpPr>
        <p:spPr>
          <a:xfrm>
            <a:off x="7668521" y="3012069"/>
            <a:ext cx="1354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Estruturado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E967841-703F-4066-8E81-6430B55C6FD2}"/>
              </a:ext>
            </a:extLst>
          </p:cNvPr>
          <p:cNvSpPr txBox="1"/>
          <p:nvPr/>
        </p:nvSpPr>
        <p:spPr>
          <a:xfrm>
            <a:off x="7289489" y="2509825"/>
            <a:ext cx="1782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Renda Variável</a:t>
            </a:r>
          </a:p>
        </p:txBody>
      </p:sp>
      <p:sp>
        <p:nvSpPr>
          <p:cNvPr id="42" name="CaixaDeTexto 28">
            <a:extLst>
              <a:ext uri="{FF2B5EF4-FFF2-40B4-BE49-F238E27FC236}">
                <a16:creationId xmlns:a16="http://schemas.microsoft.com/office/drawing/2014/main" id="{B567C401-7929-46C7-8659-D966C97FDEBE}"/>
              </a:ext>
            </a:extLst>
          </p:cNvPr>
          <p:cNvSpPr txBox="1"/>
          <p:nvPr/>
        </p:nvSpPr>
        <p:spPr>
          <a:xfrm>
            <a:off x="7688773" y="2057653"/>
            <a:ext cx="14255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Renda Fixa</a:t>
            </a:r>
          </a:p>
        </p:txBody>
      </p:sp>
      <p:sp>
        <p:nvSpPr>
          <p:cNvPr id="58" name="CaixaDeTexto 35">
            <a:extLst>
              <a:ext uri="{FF2B5EF4-FFF2-40B4-BE49-F238E27FC236}">
                <a16:creationId xmlns:a16="http://schemas.microsoft.com/office/drawing/2014/main" id="{428DC6EB-95CF-481D-85F0-48FED23B2E61}"/>
              </a:ext>
            </a:extLst>
          </p:cNvPr>
          <p:cNvSpPr txBox="1"/>
          <p:nvPr/>
        </p:nvSpPr>
        <p:spPr>
          <a:xfrm>
            <a:off x="7679034" y="3855743"/>
            <a:ext cx="142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Imobiliário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A516C76-A21D-418C-BF5E-8F3DDDEA024D}"/>
              </a:ext>
            </a:extLst>
          </p:cNvPr>
          <p:cNvSpPr txBox="1"/>
          <p:nvPr/>
        </p:nvSpPr>
        <p:spPr>
          <a:xfrm>
            <a:off x="7657666" y="4849782"/>
            <a:ext cx="16374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Consolidado</a:t>
            </a:r>
          </a:p>
        </p:txBody>
      </p:sp>
      <p:sp>
        <p:nvSpPr>
          <p:cNvPr id="60" name="CaixaDeTexto 41">
            <a:extLst>
              <a:ext uri="{FF2B5EF4-FFF2-40B4-BE49-F238E27FC236}">
                <a16:creationId xmlns:a16="http://schemas.microsoft.com/office/drawing/2014/main" id="{A0E3C170-A489-4F80-8870-3574694476D0}"/>
              </a:ext>
            </a:extLst>
          </p:cNvPr>
          <p:cNvSpPr txBox="1"/>
          <p:nvPr/>
        </p:nvSpPr>
        <p:spPr>
          <a:xfrm>
            <a:off x="7472411" y="5157265"/>
            <a:ext cx="1896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INPC + 5% a.a.</a:t>
            </a:r>
          </a:p>
        </p:txBody>
      </p:sp>
      <p:sp>
        <p:nvSpPr>
          <p:cNvPr id="64" name="CaixaDeTexto 42">
            <a:extLst>
              <a:ext uri="{FF2B5EF4-FFF2-40B4-BE49-F238E27FC236}">
                <a16:creationId xmlns:a16="http://schemas.microsoft.com/office/drawing/2014/main" id="{D018ACF8-ED83-474B-8D9A-DA9C76B9D843}"/>
              </a:ext>
            </a:extLst>
          </p:cNvPr>
          <p:cNvSpPr txBox="1"/>
          <p:nvPr/>
        </p:nvSpPr>
        <p:spPr>
          <a:xfrm>
            <a:off x="8332840" y="5605053"/>
            <a:ext cx="1186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CDI</a:t>
            </a:r>
          </a:p>
        </p:txBody>
      </p:sp>
      <p:sp>
        <p:nvSpPr>
          <p:cNvPr id="41" name="CaixaDeTexto 35">
            <a:extLst>
              <a:ext uri="{FF2B5EF4-FFF2-40B4-BE49-F238E27FC236}">
                <a16:creationId xmlns:a16="http://schemas.microsoft.com/office/drawing/2014/main" id="{1CEC969D-978E-4904-9198-31E558CC54CE}"/>
              </a:ext>
            </a:extLst>
          </p:cNvPr>
          <p:cNvSpPr txBox="1"/>
          <p:nvPr/>
        </p:nvSpPr>
        <p:spPr>
          <a:xfrm>
            <a:off x="9161951" y="3359175"/>
            <a:ext cx="142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20B0604020202020204" charset="0"/>
              </a:rPr>
              <a:t>Exterior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0C67BC6-F0DD-4FAC-A724-82DDB828C9E5}"/>
              </a:ext>
            </a:extLst>
          </p:cNvPr>
          <p:cNvSpPr txBox="1"/>
          <p:nvPr/>
        </p:nvSpPr>
        <p:spPr>
          <a:xfrm>
            <a:off x="408161" y="1061963"/>
            <a:ext cx="497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Composição Carteira </a:t>
            </a:r>
            <a:r>
              <a:rPr lang="pt-B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B0604020202020204" charset="0"/>
              </a:rPr>
              <a:t>(Março 2022)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Montserrat" panose="020B0604020202020204" charset="0"/>
            </a:endParaRPr>
          </a:p>
        </p:txBody>
      </p:sp>
      <p:graphicFrame>
        <p:nvGraphicFramePr>
          <p:cNvPr id="40" name="Gráfico 39">
            <a:extLst>
              <a:ext uri="{FF2B5EF4-FFF2-40B4-BE49-F238E27FC236}">
                <a16:creationId xmlns:a16="http://schemas.microsoft.com/office/drawing/2014/main" id="{00000000-0008-0000-0000-00000D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539778"/>
              </p:ext>
            </p:extLst>
          </p:nvPr>
        </p:nvGraphicFramePr>
        <p:xfrm>
          <a:off x="415305" y="1867560"/>
          <a:ext cx="5680695" cy="352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0617646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20506</TotalTime>
  <Words>634</Words>
  <Application>Microsoft Office PowerPoint</Application>
  <PresentationFormat>Widescreen</PresentationFormat>
  <Paragraphs>266</Paragraphs>
  <Slides>20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Calibri</vt:lpstr>
      <vt:lpstr>Montserrat</vt:lpstr>
      <vt:lpstr>Arial</vt:lpstr>
      <vt:lpstr>Montessart</vt:lpstr>
      <vt:lpstr>Calibri Light</vt:lpstr>
      <vt:lpstr>Tema do Office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João Paulo Maciel da Silva</dc:creator>
  <cp:keywords/>
  <dc:description/>
  <cp:lastModifiedBy>Marcus Cerqueira</cp:lastModifiedBy>
  <cp:revision>901</cp:revision>
  <cp:lastPrinted>2021-04-28T20:07:30Z</cp:lastPrinted>
  <dcterms:created xsi:type="dcterms:W3CDTF">2020-03-03T16:56:43Z</dcterms:created>
  <dcterms:modified xsi:type="dcterms:W3CDTF">2022-05-10T23:56:04Z</dcterms:modified>
  <cp:category/>
</cp:coreProperties>
</file>